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72"/>
  </p:notesMasterIdLst>
  <p:sldIdLst>
    <p:sldId id="288" r:id="rId5"/>
    <p:sldId id="2147471658" r:id="rId6"/>
    <p:sldId id="922" r:id="rId7"/>
    <p:sldId id="923" r:id="rId8"/>
    <p:sldId id="924" r:id="rId9"/>
    <p:sldId id="925" r:id="rId10"/>
    <p:sldId id="926" r:id="rId11"/>
    <p:sldId id="927" r:id="rId12"/>
    <p:sldId id="928" r:id="rId13"/>
    <p:sldId id="929" r:id="rId14"/>
    <p:sldId id="930" r:id="rId15"/>
    <p:sldId id="931" r:id="rId16"/>
    <p:sldId id="2147471751" r:id="rId17"/>
    <p:sldId id="5822" r:id="rId18"/>
    <p:sldId id="256" r:id="rId19"/>
    <p:sldId id="5710" r:id="rId20"/>
    <p:sldId id="5712" r:id="rId21"/>
    <p:sldId id="443" r:id="rId22"/>
    <p:sldId id="444" r:id="rId23"/>
    <p:sldId id="446" r:id="rId24"/>
    <p:sldId id="447" r:id="rId25"/>
    <p:sldId id="261" r:id="rId26"/>
    <p:sldId id="448" r:id="rId27"/>
    <p:sldId id="449" r:id="rId28"/>
    <p:sldId id="2147470235" r:id="rId29"/>
    <p:sldId id="262" r:id="rId30"/>
    <p:sldId id="263" r:id="rId31"/>
    <p:sldId id="450" r:id="rId32"/>
    <p:sldId id="451" r:id="rId33"/>
    <p:sldId id="452" r:id="rId34"/>
    <p:sldId id="453" r:id="rId35"/>
    <p:sldId id="259" r:id="rId36"/>
    <p:sldId id="257" r:id="rId37"/>
    <p:sldId id="5846" r:id="rId38"/>
    <p:sldId id="5847" r:id="rId39"/>
    <p:sldId id="5848" r:id="rId40"/>
    <p:sldId id="464" r:id="rId41"/>
    <p:sldId id="5849" r:id="rId42"/>
    <p:sldId id="467" r:id="rId43"/>
    <p:sldId id="468" r:id="rId44"/>
    <p:sldId id="469" r:id="rId45"/>
    <p:sldId id="471" r:id="rId46"/>
    <p:sldId id="472" r:id="rId47"/>
    <p:sldId id="5721" r:id="rId48"/>
    <p:sldId id="5823" r:id="rId49"/>
    <p:sldId id="5722" r:id="rId50"/>
    <p:sldId id="5824" r:id="rId51"/>
    <p:sldId id="5826" r:id="rId52"/>
    <p:sldId id="5852" r:id="rId53"/>
    <p:sldId id="5827" r:id="rId54"/>
    <p:sldId id="5828" r:id="rId55"/>
    <p:sldId id="5829" r:id="rId56"/>
    <p:sldId id="5830" r:id="rId57"/>
    <p:sldId id="2147483642" r:id="rId58"/>
    <p:sldId id="2147483643" r:id="rId59"/>
    <p:sldId id="2147483644" r:id="rId60"/>
    <p:sldId id="2147483646" r:id="rId61"/>
    <p:sldId id="260" r:id="rId62"/>
    <p:sldId id="258" r:id="rId63"/>
    <p:sldId id="2147483633" r:id="rId64"/>
    <p:sldId id="2147483634" r:id="rId65"/>
    <p:sldId id="265" r:id="rId66"/>
    <p:sldId id="264" r:id="rId67"/>
    <p:sldId id="266" r:id="rId68"/>
    <p:sldId id="270" r:id="rId69"/>
    <p:sldId id="290" r:id="rId70"/>
    <p:sldId id="285"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CC54"/>
    <a:srgbClr val="006C93"/>
    <a:srgbClr val="A5D259"/>
    <a:srgbClr val="005C83"/>
    <a:srgbClr val="0080A4"/>
    <a:srgbClr val="FEAD29"/>
    <a:srgbClr val="FF8700"/>
    <a:srgbClr val="9FCA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40697-860F-4679-B2F7-239B3CBC8018}" v="8" dt="2024-09-27T01:56:30.565"/>
    <p1510:client id="{9A9B5749-5408-41F4-BA02-E193B395B812}" v="7" dt="2024-09-27T01:57:50.111"/>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o" userId="73403e5b-716b-48fa-8b80-670b870aba46" providerId="ADAL" clId="{9A9B5749-5408-41F4-BA02-E193B395B812}"/>
    <pc:docChg chg="custSel delSld modSld sldOrd">
      <pc:chgData name="Johnson Chao" userId="73403e5b-716b-48fa-8b80-670b870aba46" providerId="ADAL" clId="{9A9B5749-5408-41F4-BA02-E193B395B812}" dt="2024-09-27T01:57:50.111" v="14" actId="1076"/>
      <pc:docMkLst>
        <pc:docMk/>
      </pc:docMkLst>
      <pc:sldChg chg="ord">
        <pc:chgData name="Johnson Chao" userId="73403e5b-716b-48fa-8b80-670b870aba46" providerId="ADAL" clId="{9A9B5749-5408-41F4-BA02-E193B395B812}" dt="2024-09-27T01:55:40.140" v="10"/>
        <pc:sldMkLst>
          <pc:docMk/>
          <pc:sldMk cId="3916939936" sldId="256"/>
        </pc:sldMkLst>
      </pc:sldChg>
      <pc:sldChg chg="del">
        <pc:chgData name="Johnson Chao" userId="73403e5b-716b-48fa-8b80-670b870aba46" providerId="ADAL" clId="{9A9B5749-5408-41F4-BA02-E193B395B812}" dt="2024-09-27T01:53:59.333" v="0" actId="2696"/>
        <pc:sldMkLst>
          <pc:docMk/>
          <pc:sldMk cId="3614919700" sldId="269"/>
        </pc:sldMkLst>
      </pc:sldChg>
      <pc:sldChg chg="del">
        <pc:chgData name="Johnson Chao" userId="73403e5b-716b-48fa-8b80-670b870aba46" providerId="ADAL" clId="{9A9B5749-5408-41F4-BA02-E193B395B812}" dt="2024-09-27T01:56:09.721" v="11" actId="2696"/>
        <pc:sldMkLst>
          <pc:docMk/>
          <pc:sldMk cId="559308033" sldId="445"/>
        </pc:sldMkLst>
      </pc:sldChg>
      <pc:sldChg chg="modSp mod">
        <pc:chgData name="Johnson Chao" userId="73403e5b-716b-48fa-8b80-670b870aba46" providerId="ADAL" clId="{9A9B5749-5408-41F4-BA02-E193B395B812}" dt="2024-09-27T01:55:30.260" v="7" actId="27636"/>
        <pc:sldMkLst>
          <pc:docMk/>
          <pc:sldMk cId="3920231318" sldId="446"/>
        </pc:sldMkLst>
        <pc:spChg chg="mod">
          <ac:chgData name="Johnson Chao" userId="73403e5b-716b-48fa-8b80-670b870aba46" providerId="ADAL" clId="{9A9B5749-5408-41F4-BA02-E193B395B812}" dt="2024-09-27T01:55:30.260" v="7" actId="27636"/>
          <ac:spMkLst>
            <pc:docMk/>
            <pc:sldMk cId="3920231318" sldId="446"/>
            <ac:spMk id="3" creationId="{89779981-AB06-5F7C-04AE-03084E5B015A}"/>
          </ac:spMkLst>
        </pc:spChg>
      </pc:sldChg>
      <pc:sldChg chg="modSp mod">
        <pc:chgData name="Johnson Chao" userId="73403e5b-716b-48fa-8b80-670b870aba46" providerId="ADAL" clId="{9A9B5749-5408-41F4-BA02-E193B395B812}" dt="2024-09-27T01:54:23.145" v="2" actId="1036"/>
        <pc:sldMkLst>
          <pc:docMk/>
          <pc:sldMk cId="1369199823" sldId="925"/>
        </pc:sldMkLst>
        <pc:picChg chg="mod">
          <ac:chgData name="Johnson Chao" userId="73403e5b-716b-48fa-8b80-670b870aba46" providerId="ADAL" clId="{9A9B5749-5408-41F4-BA02-E193B395B812}" dt="2024-09-27T01:54:23.145" v="2" actId="1036"/>
          <ac:picMkLst>
            <pc:docMk/>
            <pc:sldMk cId="1369199823" sldId="925"/>
            <ac:picMk id="5" creationId="{08BCF999-B1E2-406C-98EC-7624395EA5AB}"/>
          </ac:picMkLst>
        </pc:picChg>
      </pc:sldChg>
      <pc:sldChg chg="modSp mod">
        <pc:chgData name="Johnson Chao" userId="73403e5b-716b-48fa-8b80-670b870aba46" providerId="ADAL" clId="{9A9B5749-5408-41F4-BA02-E193B395B812}" dt="2024-09-27T01:54:55.860" v="6" actId="1076"/>
        <pc:sldMkLst>
          <pc:docMk/>
          <pc:sldMk cId="1750381144" sldId="929"/>
        </pc:sldMkLst>
        <pc:picChg chg="mod">
          <ac:chgData name="Johnson Chao" userId="73403e5b-716b-48fa-8b80-670b870aba46" providerId="ADAL" clId="{9A9B5749-5408-41F4-BA02-E193B395B812}" dt="2024-09-27T01:54:55.860" v="6" actId="1076"/>
          <ac:picMkLst>
            <pc:docMk/>
            <pc:sldMk cId="1750381144" sldId="929"/>
            <ac:picMk id="4" creationId="{00000000-0000-0000-0000-000000000000}"/>
          </ac:picMkLst>
        </pc:picChg>
      </pc:sldChg>
      <pc:sldChg chg="modSp mod">
        <pc:chgData name="Johnson Chao" userId="73403e5b-716b-48fa-8b80-670b870aba46" providerId="ADAL" clId="{9A9B5749-5408-41F4-BA02-E193B395B812}" dt="2024-09-27T01:57:50.111" v="14" actId="1076"/>
        <pc:sldMkLst>
          <pc:docMk/>
          <pc:sldMk cId="1480365258" sldId="931"/>
        </pc:sldMkLst>
        <pc:picChg chg="mod">
          <ac:chgData name="Johnson Chao" userId="73403e5b-716b-48fa-8b80-670b870aba46" providerId="ADAL" clId="{9A9B5749-5408-41F4-BA02-E193B395B812}" dt="2024-09-27T01:57:50.111" v="14" actId="1076"/>
          <ac:picMkLst>
            <pc:docMk/>
            <pc:sldMk cId="1480365258" sldId="931"/>
            <ac:picMk id="4" creationId="{00000000-0000-0000-0000-000000000000}"/>
          </ac:picMkLst>
        </pc:picChg>
      </pc:sldChg>
      <pc:sldChg chg="modSp mod">
        <pc:chgData name="Johnson Chao" userId="73403e5b-716b-48fa-8b80-670b870aba46" providerId="ADAL" clId="{9A9B5749-5408-41F4-BA02-E193B395B812}" dt="2024-09-27T01:55:30.289" v="8" actId="27636"/>
        <pc:sldMkLst>
          <pc:docMk/>
          <pc:sldMk cId="857290971" sldId="5824"/>
        </pc:sldMkLst>
        <pc:spChg chg="mod">
          <ac:chgData name="Johnson Chao" userId="73403e5b-716b-48fa-8b80-670b870aba46" providerId="ADAL" clId="{9A9B5749-5408-41F4-BA02-E193B395B812}" dt="2024-09-27T01:55:30.289" v="8" actId="27636"/>
          <ac:spMkLst>
            <pc:docMk/>
            <pc:sldMk cId="857290971" sldId="5824"/>
            <ac:spMk id="4" creationId="{2CED433D-E505-433D-A534-A93882349AAF}"/>
          </ac:spMkLst>
        </pc:spChg>
      </pc:sldChg>
    </pc:docChg>
  </pc:docChgLst>
  <pc:docChgLst>
    <pc:chgData name="Wynn Hsu" userId="0c62109c-6b44-47fe-a05c-97e951fff07a" providerId="ADAL" clId="{5CA40697-860F-4679-B2F7-239B3CBC8018}"/>
    <pc:docChg chg="custSel addSld modSld">
      <pc:chgData name="Wynn Hsu" userId="0c62109c-6b44-47fe-a05c-97e951fff07a" providerId="ADAL" clId="{5CA40697-860F-4679-B2F7-239B3CBC8018}" dt="2024-09-27T01:56:30.565" v="7" actId="478"/>
      <pc:docMkLst>
        <pc:docMk/>
      </pc:docMkLst>
      <pc:sldChg chg="modSp mod">
        <pc:chgData name="Wynn Hsu" userId="0c62109c-6b44-47fe-a05c-97e951fff07a" providerId="ADAL" clId="{5CA40697-860F-4679-B2F7-239B3CBC8018}" dt="2024-09-27T01:56:19.199" v="4" actId="1076"/>
        <pc:sldMkLst>
          <pc:docMk/>
          <pc:sldMk cId="2947313999" sldId="923"/>
        </pc:sldMkLst>
        <pc:picChg chg="mod">
          <ac:chgData name="Wynn Hsu" userId="0c62109c-6b44-47fe-a05c-97e951fff07a" providerId="ADAL" clId="{5CA40697-860F-4679-B2F7-239B3CBC8018}" dt="2024-09-27T01:56:19.199" v="4" actId="1076"/>
          <ac:picMkLst>
            <pc:docMk/>
            <pc:sldMk cId="2947313999" sldId="923"/>
            <ac:picMk id="6" creationId="{399619A1-E22C-48D0-B9DA-F016B18C4C92}"/>
          </ac:picMkLst>
        </pc:picChg>
      </pc:sldChg>
      <pc:sldChg chg="modSp mod">
        <pc:chgData name="Wynn Hsu" userId="0c62109c-6b44-47fe-a05c-97e951fff07a" providerId="ADAL" clId="{5CA40697-860F-4679-B2F7-239B3CBC8018}" dt="2024-09-27T01:56:11.042" v="2" actId="1076"/>
        <pc:sldMkLst>
          <pc:docMk/>
          <pc:sldMk cId="333860183" sldId="927"/>
        </pc:sldMkLst>
        <pc:picChg chg="mod">
          <ac:chgData name="Wynn Hsu" userId="0c62109c-6b44-47fe-a05c-97e951fff07a" providerId="ADAL" clId="{5CA40697-860F-4679-B2F7-239B3CBC8018}" dt="2024-09-27T01:56:11.042" v="2" actId="1076"/>
          <ac:picMkLst>
            <pc:docMk/>
            <pc:sldMk cId="333860183" sldId="927"/>
            <ac:picMk id="5" creationId="{4D5460E0-AB32-44C6-BC2E-8F6F82E1BD17}"/>
          </ac:picMkLst>
        </pc:picChg>
      </pc:sldChg>
      <pc:sldChg chg="modSp mod">
        <pc:chgData name="Wynn Hsu" userId="0c62109c-6b44-47fe-a05c-97e951fff07a" providerId="ADAL" clId="{5CA40697-860F-4679-B2F7-239B3CBC8018}" dt="2024-09-27T01:56:22.310" v="5" actId="1076"/>
        <pc:sldMkLst>
          <pc:docMk/>
          <pc:sldMk cId="1535497323" sldId="928"/>
        </pc:sldMkLst>
        <pc:picChg chg="mod">
          <ac:chgData name="Wynn Hsu" userId="0c62109c-6b44-47fe-a05c-97e951fff07a" providerId="ADAL" clId="{5CA40697-860F-4679-B2F7-239B3CBC8018}" dt="2024-09-27T01:56:22.310" v="5" actId="1076"/>
          <ac:picMkLst>
            <pc:docMk/>
            <pc:sldMk cId="1535497323" sldId="928"/>
            <ac:picMk id="6" creationId="{987FB1E2-D2D8-4DFB-BD6D-36A60321D929}"/>
          </ac:picMkLst>
        </pc:picChg>
      </pc:sldChg>
      <pc:sldChg chg="modSp mod">
        <pc:chgData name="Wynn Hsu" userId="0c62109c-6b44-47fe-a05c-97e951fff07a" providerId="ADAL" clId="{5CA40697-860F-4679-B2F7-239B3CBC8018}" dt="2024-09-27T01:56:24.599" v="6" actId="1076"/>
        <pc:sldMkLst>
          <pc:docMk/>
          <pc:sldMk cId="2578665126" sldId="930"/>
        </pc:sldMkLst>
        <pc:picChg chg="mod">
          <ac:chgData name="Wynn Hsu" userId="0c62109c-6b44-47fe-a05c-97e951fff07a" providerId="ADAL" clId="{5CA40697-860F-4679-B2F7-239B3CBC8018}" dt="2024-09-27T01:56:24.599" v="6" actId="1076"/>
          <ac:picMkLst>
            <pc:docMk/>
            <pc:sldMk cId="2578665126" sldId="930"/>
            <ac:picMk id="5" creationId="{5AC94CB2-1648-4C1A-B883-4BD6516CC35D}"/>
          </ac:picMkLst>
        </pc:picChg>
      </pc:sldChg>
      <pc:sldChg chg="delSp modSp add mod">
        <pc:chgData name="Wynn Hsu" userId="0c62109c-6b44-47fe-a05c-97e951fff07a" providerId="ADAL" clId="{5CA40697-860F-4679-B2F7-239B3CBC8018}" dt="2024-09-27T01:56:30.565" v="7" actId="478"/>
        <pc:sldMkLst>
          <pc:docMk/>
          <pc:sldMk cId="1480365258" sldId="931"/>
        </pc:sldMkLst>
        <pc:spChg chg="del mod">
          <ac:chgData name="Wynn Hsu" userId="0c62109c-6b44-47fe-a05c-97e951fff07a" providerId="ADAL" clId="{5CA40697-860F-4679-B2F7-239B3CBC8018}" dt="2024-09-27T01:56:30.565" v="7" actId="478"/>
          <ac:spMkLst>
            <pc:docMk/>
            <pc:sldMk cId="1480365258" sldId="931"/>
            <ac:spMk id="3" creationId="{C5261554-76CF-4991-BEAD-5D86C3CF919F}"/>
          </ac:spMkLst>
        </pc:spChg>
        <pc:picChg chg="mod">
          <ac:chgData name="Wynn Hsu" userId="0c62109c-6b44-47fe-a05c-97e951fff07a" providerId="ADAL" clId="{5CA40697-860F-4679-B2F7-239B3CBC8018}" dt="2024-09-27T01:56:07.928" v="1" actId="1076"/>
          <ac:picMkLst>
            <pc:docMk/>
            <pc:sldMk cId="1480365258" sldId="931"/>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5C341-7210-4F38-ABD8-D11202178823}" type="datetimeFigureOut">
              <a:rPr lang="zh-TW" altLang="en-US" smtClean="0"/>
              <a:t>2024/9/26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D69D4-DD47-449F-B599-13612730EB0E}" type="slidenum">
              <a:rPr lang="zh-TW" altLang="en-US" smtClean="0"/>
              <a:t>‹#›</a:t>
            </a:fld>
            <a:endParaRPr lang="zh-TW" altLang="en-US"/>
          </a:p>
        </p:txBody>
      </p:sp>
    </p:spTree>
    <p:extLst>
      <p:ext uri="{BB962C8B-B14F-4D97-AF65-F5344CB8AC3E}">
        <p14:creationId xmlns:p14="http://schemas.microsoft.com/office/powerpoint/2010/main" val="54210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27BC889-FAC6-451E-837F-11971DAD3806}" type="slidenum">
              <a:rPr lang="en-US" altLang="zh-TW" smtClean="0">
                <a:solidFill>
                  <a:prstClr val="black"/>
                </a:solidFill>
              </a:rPr>
              <a:pPr/>
              <a:t>2</a:t>
            </a:fld>
            <a:endParaRPr lang="en-US" altLang="zh-TW">
              <a:solidFill>
                <a:prstClr val="black"/>
              </a:solidFill>
            </a:endParaRPr>
          </a:p>
        </p:txBody>
      </p:sp>
    </p:spTree>
    <p:extLst>
      <p:ext uri="{BB962C8B-B14F-4D97-AF65-F5344CB8AC3E}">
        <p14:creationId xmlns:p14="http://schemas.microsoft.com/office/powerpoint/2010/main" val="1675010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27BC889-FAC6-451E-837F-11971DAD3806}" type="slidenum">
              <a:rPr lang="en-US" altLang="zh-TW" smtClean="0">
                <a:solidFill>
                  <a:prstClr val="black"/>
                </a:solidFill>
              </a:rPr>
              <a:pPr/>
              <a:t>13</a:t>
            </a:fld>
            <a:endParaRPr lang="en-US" altLang="zh-TW">
              <a:solidFill>
                <a:prstClr val="black"/>
              </a:solidFill>
            </a:endParaRPr>
          </a:p>
        </p:txBody>
      </p:sp>
    </p:spTree>
    <p:extLst>
      <p:ext uri="{BB962C8B-B14F-4D97-AF65-F5344CB8AC3E}">
        <p14:creationId xmlns:p14="http://schemas.microsoft.com/office/powerpoint/2010/main" val="205495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27BC889-FAC6-451E-837F-11971DAD3806}" type="slidenum">
              <a:rPr lang="en-US" altLang="zh-TW" smtClean="0">
                <a:solidFill>
                  <a:prstClr val="black"/>
                </a:solidFill>
              </a:rPr>
              <a:pPr/>
              <a:t>59</a:t>
            </a:fld>
            <a:endParaRPr lang="en-US" altLang="zh-TW">
              <a:solidFill>
                <a:prstClr val="black"/>
              </a:solidFill>
            </a:endParaRPr>
          </a:p>
        </p:txBody>
      </p:sp>
    </p:spTree>
    <p:extLst>
      <p:ext uri="{BB962C8B-B14F-4D97-AF65-F5344CB8AC3E}">
        <p14:creationId xmlns:p14="http://schemas.microsoft.com/office/powerpoint/2010/main" val="2511007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 title slide 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0490" y="425669"/>
            <a:ext cx="7200000" cy="1960264"/>
          </a:xfrm>
        </p:spPr>
        <p:txBody>
          <a:bodyPr lIns="0" tIns="0" rIns="0" bIns="0" anchor="b">
            <a:normAutofit/>
          </a:bodyPr>
          <a:lstStyle>
            <a:lvl1pPr algn="l" rtl="0">
              <a:lnSpc>
                <a:spcPct val="100000"/>
              </a:lnSpc>
              <a:defRPr sz="2800">
                <a:solidFill>
                  <a:schemeClr val="bg1"/>
                </a:solidFill>
                <a:latin typeface="+mj-lt"/>
              </a:defRPr>
            </a:lvl1pPr>
          </a:lstStyle>
          <a:p>
            <a:r>
              <a:rPr lang="zh-TW" altLang="en-US"/>
              <a:t>按一下以編輯母片標題樣式</a:t>
            </a:r>
            <a:br>
              <a:rPr lang="en-US" altLang="zh-TW"/>
            </a:br>
            <a:r>
              <a:rPr lang="zh-TW" altLang="en-US"/>
              <a:t>按一下以編輯母片標題樣式</a:t>
            </a:r>
            <a:endParaRPr lang="en-US"/>
          </a:p>
        </p:txBody>
      </p:sp>
      <p:sp>
        <p:nvSpPr>
          <p:cNvPr id="3" name="Text Placeholder 3">
            <a:extLst>
              <a:ext uri="{FF2B5EF4-FFF2-40B4-BE49-F238E27FC236}">
                <a16:creationId xmlns:a16="http://schemas.microsoft.com/office/drawing/2014/main" id="{49F332F9-A603-A418-4F1D-BE8820B85070}"/>
              </a:ext>
            </a:extLst>
          </p:cNvPr>
          <p:cNvSpPr>
            <a:spLocks noGrp="1"/>
          </p:cNvSpPr>
          <p:nvPr>
            <p:ph type="body" sz="half" idx="2" hasCustomPrompt="1"/>
          </p:nvPr>
        </p:nvSpPr>
        <p:spPr>
          <a:xfrm>
            <a:off x="522033" y="2688144"/>
            <a:ext cx="4276133" cy="1032709"/>
          </a:xfrm>
          <a:prstGeom prst="rect">
            <a:avLst/>
          </a:prstGeom>
        </p:spPr>
        <p:txBody>
          <a:bodyPr>
            <a:normAutofit/>
          </a:bodyPr>
          <a:lstStyle>
            <a:lvl1pPr marL="0" indent="0">
              <a:lnSpc>
                <a:spcPts val="1400"/>
              </a:lnSpc>
              <a:spcBef>
                <a:spcPts val="0"/>
              </a:spcBef>
              <a:buNone/>
              <a:defRPr sz="10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Presenter’s Name </a:t>
            </a:r>
          </a:p>
          <a:p>
            <a:pPr lvl="0"/>
            <a:r>
              <a:rPr lang="en-US" altLang="zh-TW"/>
              <a:t>Presenter’s Dept.</a:t>
            </a:r>
          </a:p>
          <a:p>
            <a:pPr lvl="0"/>
            <a:r>
              <a:rPr lang="en-US" altLang="zh-TW" err="1"/>
              <a:t>yyyy</a:t>
            </a:r>
            <a:r>
              <a:rPr lang="en-US" altLang="zh-TW"/>
              <a:t>/mm/dd</a:t>
            </a:r>
          </a:p>
          <a:p>
            <a:pPr lvl="0"/>
            <a:endParaRPr lang="en-US" altLang="zh-TW"/>
          </a:p>
        </p:txBody>
      </p:sp>
      <p:pic>
        <p:nvPicPr>
          <p:cNvPr id="5" name="圖片 4" descr="一張含有 字型, 圖形, 文字, 平面設計 的圖片&#10;&#10;自動產生的描述">
            <a:extLst>
              <a:ext uri="{FF2B5EF4-FFF2-40B4-BE49-F238E27FC236}">
                <a16:creationId xmlns:a16="http://schemas.microsoft.com/office/drawing/2014/main" id="{BE5A06D7-9E47-DB88-5FA9-23A9929D2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4980" y="4480145"/>
            <a:ext cx="1778329" cy="769469"/>
          </a:xfrm>
          <a:prstGeom prst="rect">
            <a:avLst/>
          </a:prstGeom>
        </p:spPr>
      </p:pic>
      <p:sp>
        <p:nvSpPr>
          <p:cNvPr id="4" name="矩形 3">
            <a:extLst>
              <a:ext uri="{FF2B5EF4-FFF2-40B4-BE49-F238E27FC236}">
                <a16:creationId xmlns:a16="http://schemas.microsoft.com/office/drawing/2014/main" id="{4E380CBB-C9E3-E3C2-EFDE-60E68C44D538}"/>
              </a:ext>
            </a:extLst>
          </p:cNvPr>
          <p:cNvSpPr/>
          <p:nvPr userDrawn="1"/>
        </p:nvSpPr>
        <p:spPr>
          <a:xfrm>
            <a:off x="404218" y="2724969"/>
            <a:ext cx="36000" cy="482575"/>
          </a:xfrm>
          <a:prstGeom prst="rect">
            <a:avLst/>
          </a:prstGeom>
          <a:solidFill>
            <a:srgbClr val="A3CC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3196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_White_Section_header">
    <p:bg>
      <p:bgPr>
        <a:solidFill>
          <a:srgbClr val="006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6584"/>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4" name="圖片 3" descr="一張含有 字型, 圖形, 文字, 平面設計 的圖片&#10;&#10;自動產生的描述">
            <a:extLst>
              <a:ext uri="{FF2B5EF4-FFF2-40B4-BE49-F238E27FC236}">
                <a16:creationId xmlns:a16="http://schemas.microsoft.com/office/drawing/2014/main" id="{E13D9758-F35A-B624-C859-4FE06BC913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2784" y="4576146"/>
            <a:ext cx="1311215" cy="567353"/>
          </a:xfrm>
          <a:prstGeom prst="rect">
            <a:avLst/>
          </a:prstGeom>
        </p:spPr>
      </p:pic>
    </p:spTree>
    <p:extLst>
      <p:ext uri="{BB962C8B-B14F-4D97-AF65-F5344CB8AC3E}">
        <p14:creationId xmlns:p14="http://schemas.microsoft.com/office/powerpoint/2010/main" val="497454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stron_Ti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285" y="827773"/>
            <a:ext cx="8639999" cy="4023432"/>
          </a:xfrm>
          <a:prstGeom prst="rect">
            <a:avLst/>
          </a:prstGeom>
        </p:spPr>
        <p:txBody>
          <a:bodyPr/>
          <a:lstStyle>
            <a:lvl1pPr marL="171450" indent="-171450">
              <a:buFont typeface="Arial" panose="020B0604020202020204" pitchFamily="34" charset="0"/>
              <a:buChar char="•"/>
              <a:defRPr/>
            </a:lvl1pPr>
            <a:lvl5pPr marL="1371600" indent="0">
              <a:buNone/>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a:p>
            <a:pPr lvl="4"/>
            <a:endParaRPr lang="en-US"/>
          </a:p>
        </p:txBody>
      </p:sp>
      <p:sp>
        <p:nvSpPr>
          <p:cNvPr id="2" name="Title 1"/>
          <p:cNvSpPr>
            <a:spLocks noGrp="1"/>
          </p:cNvSpPr>
          <p:nvPr>
            <p:ph type="title"/>
          </p:nvPr>
        </p:nvSpPr>
        <p:spPr>
          <a:xfrm>
            <a:off x="251285" y="191586"/>
            <a:ext cx="8640000" cy="486993"/>
          </a:xfrm>
        </p:spPr>
        <p:txBody>
          <a:bodyPr>
            <a:normAutofit/>
          </a:bodyPr>
          <a:lstStyle>
            <a:lvl1pPr>
              <a:defRPr sz="3000" b="1"/>
            </a:lvl1pPr>
          </a:lstStyle>
          <a:p>
            <a:r>
              <a:rPr lang="zh-TW" altLang="en-US"/>
              <a:t>按一下以編輯母片標題樣式</a:t>
            </a:r>
            <a:endParaRPr lang="en-US"/>
          </a:p>
        </p:txBody>
      </p:sp>
      <p:sp>
        <p:nvSpPr>
          <p:cNvPr id="6" name="Slide Number Placeholder 5"/>
          <p:cNvSpPr>
            <a:spLocks noGrp="1"/>
          </p:cNvSpPr>
          <p:nvPr>
            <p:ph type="sldNum" sz="quarter" idx="12"/>
          </p:nvPr>
        </p:nvSpPr>
        <p:spPr>
          <a:xfrm>
            <a:off x="-232826" y="4878474"/>
            <a:ext cx="514108" cy="273844"/>
          </a:xfrm>
        </p:spPr>
        <p:txBody>
          <a:bodyPr/>
          <a:lstStyle/>
          <a:p>
            <a:fld id="{EACF097E-CCF1-4241-87BD-030B3D15E719}" type="slidenum">
              <a:rPr lang="zh-TW" altLang="en-US" smtClean="0"/>
              <a:t>‹#›</a:t>
            </a:fld>
            <a:endParaRPr lang="zh-TW" altLang="en-US"/>
          </a:p>
        </p:txBody>
      </p:sp>
      <p:sp>
        <p:nvSpPr>
          <p:cNvPr id="4" name="矩形 3">
            <a:extLst>
              <a:ext uri="{FF2B5EF4-FFF2-40B4-BE49-F238E27FC236}">
                <a16:creationId xmlns:a16="http://schemas.microsoft.com/office/drawing/2014/main" id="{B0F9348E-7206-859C-74F0-F78517907597}"/>
              </a:ext>
            </a:extLst>
          </p:cNvPr>
          <p:cNvSpPr/>
          <p:nvPr userDrawn="1"/>
        </p:nvSpPr>
        <p:spPr>
          <a:xfrm>
            <a:off x="0" y="0"/>
            <a:ext cx="57600" cy="576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7165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285" y="191586"/>
            <a:ext cx="8640000" cy="486993"/>
          </a:xfrm>
        </p:spPr>
        <p:txBody>
          <a:bodyPr>
            <a:normAutofit/>
          </a:bodyPr>
          <a:lstStyle>
            <a:lvl1pPr>
              <a:defRPr sz="3000" b="1"/>
            </a:lvl1pPr>
          </a:lstStyle>
          <a:p>
            <a:r>
              <a:rPr lang="zh-TW" altLang="en-US"/>
              <a:t>按一下以編輯母片標題樣式</a:t>
            </a:r>
            <a:endParaRPr lang="en-US"/>
          </a:p>
        </p:txBody>
      </p:sp>
      <p:sp>
        <p:nvSpPr>
          <p:cNvPr id="6" name="Slide Number Placeholder 5"/>
          <p:cNvSpPr>
            <a:spLocks noGrp="1"/>
          </p:cNvSpPr>
          <p:nvPr>
            <p:ph type="sldNum" sz="quarter" idx="12"/>
          </p:nvPr>
        </p:nvSpPr>
        <p:spPr>
          <a:xfrm>
            <a:off x="-232826" y="4878474"/>
            <a:ext cx="514108" cy="273844"/>
          </a:xfrm>
        </p:spPr>
        <p:txBody>
          <a:bodyPr/>
          <a:lstStyle/>
          <a:p>
            <a:fld id="{EACF097E-CCF1-4241-87BD-030B3D15E719}" type="slidenum">
              <a:rPr lang="zh-TW" altLang="en-US" smtClean="0"/>
              <a:t>‹#›</a:t>
            </a:fld>
            <a:endParaRPr lang="zh-TW" altLang="en-US"/>
          </a:p>
        </p:txBody>
      </p:sp>
      <p:sp>
        <p:nvSpPr>
          <p:cNvPr id="4" name="矩形 3">
            <a:extLst>
              <a:ext uri="{FF2B5EF4-FFF2-40B4-BE49-F238E27FC236}">
                <a16:creationId xmlns:a16="http://schemas.microsoft.com/office/drawing/2014/main" id="{B0F9348E-7206-859C-74F0-F78517907597}"/>
              </a:ext>
            </a:extLst>
          </p:cNvPr>
          <p:cNvSpPr/>
          <p:nvPr userDrawn="1"/>
        </p:nvSpPr>
        <p:spPr>
          <a:xfrm>
            <a:off x="0" y="0"/>
            <a:ext cx="57600" cy="576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99637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CF097E-CCF1-4241-87BD-030B3D15E719}" type="slidenum">
              <a:rPr lang="zh-TW" altLang="en-US" smtClean="0"/>
              <a:t>‹#›</a:t>
            </a:fld>
            <a:endParaRPr lang="zh-TW" altLang="en-US"/>
          </a:p>
        </p:txBody>
      </p:sp>
      <p:sp>
        <p:nvSpPr>
          <p:cNvPr id="5" name="矩形 4">
            <a:extLst>
              <a:ext uri="{FF2B5EF4-FFF2-40B4-BE49-F238E27FC236}">
                <a16:creationId xmlns:a16="http://schemas.microsoft.com/office/drawing/2014/main" id="{39359E75-9596-4784-B8E5-06F828D80529}"/>
              </a:ext>
            </a:extLst>
          </p:cNvPr>
          <p:cNvSpPr/>
          <p:nvPr userDrawn="1"/>
        </p:nvSpPr>
        <p:spPr>
          <a:xfrm>
            <a:off x="0" y="0"/>
            <a:ext cx="173255" cy="5101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4661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e_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4761"/>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3" name="圖片 2" descr="一張含有 字型, 圖形, 文字, 平面設計 的圖片&#10;&#10;自動產生的描述">
            <a:extLst>
              <a:ext uri="{FF2B5EF4-FFF2-40B4-BE49-F238E27FC236}">
                <a16:creationId xmlns:a16="http://schemas.microsoft.com/office/drawing/2014/main" id="{A29B1802-2694-3DED-D132-3B6EF74343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1346" y="4475747"/>
            <a:ext cx="1743460" cy="754382"/>
          </a:xfrm>
          <a:prstGeom prst="rect">
            <a:avLst/>
          </a:prstGeom>
        </p:spPr>
      </p:pic>
    </p:spTree>
    <p:extLst>
      <p:ext uri="{BB962C8B-B14F-4D97-AF65-F5344CB8AC3E}">
        <p14:creationId xmlns:p14="http://schemas.microsoft.com/office/powerpoint/2010/main" val="1788901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lose_pag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28" y="4761"/>
            <a:ext cx="7200000" cy="1960263"/>
          </a:xfrm>
        </p:spPr>
        <p:txBody>
          <a:bodyPr vert="horz" lIns="0" tIns="0" rIns="0" bIns="0" rtlCol="0" anchor="b">
            <a:normAutofit/>
          </a:bodyPr>
          <a:lstStyle>
            <a:lvl1pPr>
              <a:defRPr lang="en-US" sz="2800" dirty="0">
                <a:solidFill>
                  <a:schemeClr val="bg1"/>
                </a:solidFill>
              </a:defRPr>
            </a:lvl1pPr>
          </a:lstStyle>
          <a:p>
            <a:pPr marL="0" lvl="0"/>
            <a:r>
              <a:rPr lang="zh-TW" altLang="en-US"/>
              <a:t>按一下以編輯母片標題樣式</a:t>
            </a:r>
            <a:endParaRPr lang="en-US"/>
          </a:p>
        </p:txBody>
      </p:sp>
      <p:pic>
        <p:nvPicPr>
          <p:cNvPr id="3" name="圖片 2" descr="一張含有 字型, 圖形, 文字, 平面設計 的圖片&#10;&#10;自動產生的描述">
            <a:extLst>
              <a:ext uri="{FF2B5EF4-FFF2-40B4-BE49-F238E27FC236}">
                <a16:creationId xmlns:a16="http://schemas.microsoft.com/office/drawing/2014/main" id="{A29B1802-2694-3DED-D132-3B6EF74343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1346" y="4475747"/>
            <a:ext cx="1743460" cy="754382"/>
          </a:xfrm>
          <a:prstGeom prst="rect">
            <a:avLst/>
          </a:prstGeom>
        </p:spPr>
      </p:pic>
    </p:spTree>
    <p:extLst>
      <p:ext uri="{BB962C8B-B14F-4D97-AF65-F5344CB8AC3E}">
        <p14:creationId xmlns:p14="http://schemas.microsoft.com/office/powerpoint/2010/main" val="2698852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標題及物件">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6068086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27228A8-04AD-9D1E-3CC6-18257DDBC3ED}"/>
              </a:ext>
            </a:extLst>
          </p:cNvPr>
          <p:cNvSpPr/>
          <p:nvPr userDrawn="1"/>
        </p:nvSpPr>
        <p:spPr>
          <a:xfrm>
            <a:off x="0" y="0"/>
            <a:ext cx="57600" cy="432000"/>
          </a:xfrm>
          <a:prstGeom prst="rect">
            <a:avLst/>
          </a:prstGeom>
          <a:solidFill>
            <a:srgbClr val="9FCA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4536B603-0E7E-A823-3FA4-C1932C849D97}"/>
              </a:ext>
            </a:extLst>
          </p:cNvPr>
          <p:cNvPicPr>
            <a:picLocks noChangeAspect="1"/>
          </p:cNvPicPr>
          <p:nvPr userDrawn="1"/>
        </p:nvPicPr>
        <p:blipFill>
          <a:blip r:embed="rId10"/>
          <a:srcRect/>
          <a:stretch/>
        </p:blipFill>
        <p:spPr>
          <a:xfrm>
            <a:off x="0" y="4905756"/>
            <a:ext cx="9144000" cy="237744"/>
          </a:xfrm>
          <a:prstGeom prst="rect">
            <a:avLst/>
          </a:prstGeom>
        </p:spPr>
      </p:pic>
      <p:sp>
        <p:nvSpPr>
          <p:cNvPr id="2" name="Title Placeholder 1"/>
          <p:cNvSpPr>
            <a:spLocks noGrp="1"/>
          </p:cNvSpPr>
          <p:nvPr>
            <p:ph type="title"/>
          </p:nvPr>
        </p:nvSpPr>
        <p:spPr>
          <a:xfrm>
            <a:off x="251285" y="85708"/>
            <a:ext cx="8640000" cy="486993"/>
          </a:xfrm>
          <a:prstGeom prst="rect">
            <a:avLst/>
          </a:prstGeom>
        </p:spPr>
        <p:txBody>
          <a:bodyPr vert="horz" lIns="0" tIns="0" rIns="0" bIns="0" rtlCol="0" anchor="ctr">
            <a:normAutofit/>
          </a:bodyPr>
          <a:lstStyle/>
          <a:p>
            <a:r>
              <a:rPr lang="zh-TW" altLang="en-US"/>
              <a:t>按一下以編輯母片標題樣式</a:t>
            </a:r>
            <a:endParaRPr lang="en-US"/>
          </a:p>
        </p:txBody>
      </p:sp>
      <p:sp>
        <p:nvSpPr>
          <p:cNvPr id="6" name="Slide Number Placeholder 5"/>
          <p:cNvSpPr>
            <a:spLocks noGrp="1"/>
          </p:cNvSpPr>
          <p:nvPr>
            <p:ph type="sldNum" sz="quarter" idx="4"/>
          </p:nvPr>
        </p:nvSpPr>
        <p:spPr>
          <a:xfrm>
            <a:off x="-232826" y="4878474"/>
            <a:ext cx="514108" cy="273844"/>
          </a:xfrm>
          <a:prstGeom prst="rect">
            <a:avLst/>
          </a:prstGeom>
        </p:spPr>
        <p:txBody>
          <a:bodyPr vert="horz" lIns="91440" tIns="45720" rIns="91440" bIns="45720" rtlCol="0" anchor="ctr"/>
          <a:lstStyle>
            <a:lvl1pPr algn="r">
              <a:defRPr sz="800" b="0">
                <a:solidFill>
                  <a:schemeClr val="tx1">
                    <a:lumMod val="85000"/>
                    <a:lumOff val="15000"/>
                  </a:schemeClr>
                </a:solidFill>
              </a:defRPr>
            </a:lvl1pPr>
          </a:lstStyle>
          <a:p>
            <a:fld id="{EACF097E-CCF1-4241-87BD-030B3D15E719}"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B1436069-A2B2-D84E-7D35-D879AA8BDF23}"/>
              </a:ext>
            </a:extLst>
          </p:cNvPr>
          <p:cNvSpPr>
            <a:spLocks noGrp="1"/>
          </p:cNvSpPr>
          <p:nvPr>
            <p:ph type="body" idx="1"/>
          </p:nvPr>
        </p:nvSpPr>
        <p:spPr>
          <a:xfrm>
            <a:off x="251285" y="718956"/>
            <a:ext cx="8639999" cy="4132250"/>
          </a:xfrm>
          <a:prstGeom prst="rect">
            <a:avLst/>
          </a:prstGeom>
        </p:spPr>
        <p:txBody>
          <a:bodyPr vert="horz" lIns="0" tIns="0" rIns="0" bIns="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2750543"/>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81" r:id="rId3"/>
    <p:sldLayoutId id="2147483684" r:id="rId4"/>
    <p:sldLayoutId id="2147483667" r:id="rId5"/>
    <p:sldLayoutId id="2147483682" r:id="rId6"/>
    <p:sldLayoutId id="2147483683" r:id="rId7"/>
    <p:sldLayoutId id="2147483685"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_23C8F118.xlsx"/><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2416400-2D2B-4745-DD04-2DFDAC8685E8}"/>
              </a:ext>
            </a:extLst>
          </p:cNvPr>
          <p:cNvSpPr>
            <a:spLocks noGrp="1"/>
          </p:cNvSpPr>
          <p:nvPr>
            <p:ph type="ctrTitle"/>
          </p:nvPr>
        </p:nvSpPr>
        <p:spPr/>
        <p:txBody>
          <a:bodyPr/>
          <a:lstStyle/>
          <a:p>
            <a:r>
              <a:rPr lang="en-US" altLang="zh-TW" b="1"/>
              <a:t>ABAP</a:t>
            </a:r>
            <a:r>
              <a:rPr lang="zh-TW" altLang="en-US" b="1"/>
              <a:t>程式分析優化技轉</a:t>
            </a:r>
            <a:endParaRPr lang="zh-TW" altLang="en-US" sz="1400" b="1"/>
          </a:p>
        </p:txBody>
      </p:sp>
      <p:sp>
        <p:nvSpPr>
          <p:cNvPr id="6" name="文字版面配置區 5">
            <a:extLst>
              <a:ext uri="{FF2B5EF4-FFF2-40B4-BE49-F238E27FC236}">
                <a16:creationId xmlns:a16="http://schemas.microsoft.com/office/drawing/2014/main" id="{DB0BD2AF-17F7-F972-4342-2B9313048B1D}"/>
              </a:ext>
            </a:extLst>
          </p:cNvPr>
          <p:cNvSpPr>
            <a:spLocks noGrp="1"/>
          </p:cNvSpPr>
          <p:nvPr>
            <p:ph type="body" sz="half" idx="2"/>
          </p:nvPr>
        </p:nvSpPr>
        <p:spPr/>
        <p:txBody>
          <a:bodyPr/>
          <a:lstStyle/>
          <a:p>
            <a:r>
              <a:rPr lang="en-US" altLang="zh-TW"/>
              <a:t>Wistron SAP Enhancement Project</a:t>
            </a:r>
          </a:p>
          <a:p>
            <a:r>
              <a:rPr lang="en-US" altLang="zh-TW"/>
              <a:t>IBM</a:t>
            </a:r>
          </a:p>
          <a:p>
            <a:r>
              <a:rPr lang="en-US" altLang="zh-TW"/>
              <a:t>2024/09</a:t>
            </a:r>
          </a:p>
        </p:txBody>
      </p:sp>
    </p:spTree>
    <p:extLst>
      <p:ext uri="{BB962C8B-B14F-4D97-AF65-F5344CB8AC3E}">
        <p14:creationId xmlns:p14="http://schemas.microsoft.com/office/powerpoint/2010/main" val="255442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Lock Management in AS ABAP</a:t>
            </a:r>
            <a:endParaRPr lang="zh-TW" altLang="en-US"/>
          </a:p>
        </p:txBody>
      </p:sp>
      <p:pic>
        <p:nvPicPr>
          <p:cNvPr id="4" name="圖片 3"/>
          <p:cNvPicPr>
            <a:picLocks noChangeAspect="1"/>
          </p:cNvPicPr>
          <p:nvPr/>
        </p:nvPicPr>
        <p:blipFill>
          <a:blip r:embed="rId2"/>
          <a:stretch>
            <a:fillRect/>
          </a:stretch>
        </p:blipFill>
        <p:spPr>
          <a:xfrm>
            <a:off x="1897988" y="812186"/>
            <a:ext cx="5346594" cy="3955320"/>
          </a:xfrm>
          <a:prstGeom prst="rect">
            <a:avLst/>
          </a:prstGeom>
        </p:spPr>
      </p:pic>
    </p:spTree>
    <p:extLst>
      <p:ext uri="{BB962C8B-B14F-4D97-AF65-F5344CB8AC3E}">
        <p14:creationId xmlns:p14="http://schemas.microsoft.com/office/powerpoint/2010/main" val="1750381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The Principle of Asynchronous Updates</a:t>
            </a:r>
            <a:endParaRPr lang="zh-TW" altLang="en-US"/>
          </a:p>
        </p:txBody>
      </p:sp>
      <p:pic>
        <p:nvPicPr>
          <p:cNvPr id="5" name="圖片 4">
            <a:extLst>
              <a:ext uri="{FF2B5EF4-FFF2-40B4-BE49-F238E27FC236}">
                <a16:creationId xmlns:a16="http://schemas.microsoft.com/office/drawing/2014/main" id="{5AC94CB2-1648-4C1A-B883-4BD6516CC35D}"/>
              </a:ext>
            </a:extLst>
          </p:cNvPr>
          <p:cNvPicPr>
            <a:picLocks noChangeAspect="1"/>
          </p:cNvPicPr>
          <p:nvPr/>
        </p:nvPicPr>
        <p:blipFill>
          <a:blip r:embed="rId2"/>
          <a:stretch>
            <a:fillRect/>
          </a:stretch>
        </p:blipFill>
        <p:spPr>
          <a:xfrm>
            <a:off x="1774443" y="774443"/>
            <a:ext cx="5593683" cy="3981944"/>
          </a:xfrm>
          <a:prstGeom prst="rect">
            <a:avLst/>
          </a:prstGeom>
        </p:spPr>
      </p:pic>
    </p:spTree>
    <p:extLst>
      <p:ext uri="{BB962C8B-B14F-4D97-AF65-F5344CB8AC3E}">
        <p14:creationId xmlns:p14="http://schemas.microsoft.com/office/powerpoint/2010/main" val="2578665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The Asynchronous Update Process</a:t>
            </a:r>
            <a:endParaRPr lang="zh-TW" altLang="en-US"/>
          </a:p>
        </p:txBody>
      </p:sp>
      <p:pic>
        <p:nvPicPr>
          <p:cNvPr id="4" name="圖片 3"/>
          <p:cNvPicPr>
            <a:picLocks noChangeAspect="1"/>
          </p:cNvPicPr>
          <p:nvPr/>
        </p:nvPicPr>
        <p:blipFill>
          <a:blip r:embed="rId2"/>
          <a:stretch>
            <a:fillRect/>
          </a:stretch>
        </p:blipFill>
        <p:spPr>
          <a:xfrm>
            <a:off x="1533161" y="601652"/>
            <a:ext cx="5676809" cy="4242063"/>
          </a:xfrm>
          <a:prstGeom prst="rect">
            <a:avLst/>
          </a:prstGeom>
        </p:spPr>
      </p:pic>
    </p:spTree>
    <p:extLst>
      <p:ext uri="{BB962C8B-B14F-4D97-AF65-F5344CB8AC3E}">
        <p14:creationId xmlns:p14="http://schemas.microsoft.com/office/powerpoint/2010/main" val="148036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gray">
          <a:xfrm>
            <a:off x="384115" y="435025"/>
            <a:ext cx="6395903" cy="1293950"/>
          </a:xfrm>
          <a:prstGeom prst="rect">
            <a:avLst/>
          </a:prstGeom>
          <a:solidFill>
            <a:srgbClr val="017AA7"/>
          </a:solidFill>
          <a:ln w="9525">
            <a:noFill/>
            <a:miter lim="800000"/>
            <a:headEnd/>
            <a:tailEnd/>
          </a:ln>
        </p:spPr>
        <p:txBody>
          <a:bodyPr wrap="none" anchor="ctr"/>
          <a:lstStyle/>
          <a:p>
            <a:pPr marL="138110" lvl="1" indent="-136921">
              <a:lnSpc>
                <a:spcPct val="104000"/>
              </a:lnSpc>
              <a:buClr>
                <a:srgbClr val="F0AB00"/>
              </a:buClr>
              <a:buSzPct val="80000"/>
              <a:defRPr/>
            </a:pPr>
            <a:r>
              <a:rPr lang="en-US" altLang="zh-TW" sz="2100" b="1">
                <a:solidFill>
                  <a:schemeClr val="bg1"/>
                </a:solidFill>
                <a:latin typeface="微軟正黑體" panose="020B0604030504040204" pitchFamily="34" charset="-120"/>
                <a:ea typeface="微軟正黑體" panose="020B0604030504040204" pitchFamily="34" charset="-120"/>
              </a:rPr>
              <a:t>Agenda</a:t>
            </a:r>
            <a:endParaRPr lang="en-US" altLang="zh-TW" sz="1950" b="1">
              <a:solidFill>
                <a:schemeClr val="bg1"/>
              </a:solidFill>
              <a:latin typeface="微軟正黑體" panose="020B0604030504040204" pitchFamily="34" charset="-120"/>
              <a:ea typeface="微軟正黑體" panose="020B0604030504040204" pitchFamily="34" charset="-120"/>
              <a:cs typeface="+mj-cs"/>
            </a:endParaRPr>
          </a:p>
        </p:txBody>
      </p:sp>
      <p:pic>
        <p:nvPicPr>
          <p:cNvPr id="8" name="圖片 7">
            <a:extLst>
              <a:ext uri="{FF2B5EF4-FFF2-40B4-BE49-F238E27FC236}">
                <a16:creationId xmlns:a16="http://schemas.microsoft.com/office/drawing/2014/main" id="{77146273-0959-452A-A3E7-56FFD339D6AA}"/>
              </a:ext>
            </a:extLst>
          </p:cNvPr>
          <p:cNvPicPr>
            <a:picLocks noChangeAspect="1"/>
          </p:cNvPicPr>
          <p:nvPr/>
        </p:nvPicPr>
        <p:blipFill>
          <a:blip r:embed="rId3"/>
          <a:stretch>
            <a:fillRect/>
          </a:stretch>
        </p:blipFill>
        <p:spPr>
          <a:xfrm>
            <a:off x="6780018" y="435025"/>
            <a:ext cx="2031755" cy="1293950"/>
          </a:xfrm>
          <a:prstGeom prst="rect">
            <a:avLst/>
          </a:prstGeom>
        </p:spPr>
      </p:pic>
      <p:pic>
        <p:nvPicPr>
          <p:cNvPr id="9" name="圖片 8">
            <a:extLst>
              <a:ext uri="{FF2B5EF4-FFF2-40B4-BE49-F238E27FC236}">
                <a16:creationId xmlns:a16="http://schemas.microsoft.com/office/drawing/2014/main" id="{005E7ED6-DCE4-4893-BBE8-CD319C509800}"/>
              </a:ext>
            </a:extLst>
          </p:cNvPr>
          <p:cNvPicPr>
            <a:picLocks noChangeAspect="1"/>
          </p:cNvPicPr>
          <p:nvPr/>
        </p:nvPicPr>
        <p:blipFill>
          <a:blip r:embed="rId4"/>
          <a:stretch>
            <a:fillRect/>
          </a:stretch>
        </p:blipFill>
        <p:spPr>
          <a:xfrm>
            <a:off x="7927347" y="1510147"/>
            <a:ext cx="884426" cy="218828"/>
          </a:xfrm>
          <a:prstGeom prst="rect">
            <a:avLst/>
          </a:prstGeom>
        </p:spPr>
      </p:pic>
      <p:sp>
        <p:nvSpPr>
          <p:cNvPr id="21" name="Text Box 3">
            <a:extLst>
              <a:ext uri="{FF2B5EF4-FFF2-40B4-BE49-F238E27FC236}">
                <a16:creationId xmlns:a16="http://schemas.microsoft.com/office/drawing/2014/main" id="{774423C9-BF4E-FB9A-2E33-1E3FE64657B0}"/>
              </a:ext>
            </a:extLst>
          </p:cNvPr>
          <p:cNvSpPr txBox="1">
            <a:spLocks noChangeArrowheads="1"/>
          </p:cNvSpPr>
          <p:nvPr/>
        </p:nvSpPr>
        <p:spPr bwMode="gray">
          <a:xfrm>
            <a:off x="384114" y="2195491"/>
            <a:ext cx="594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defRPr sz="2000" b="0">
                <a:solidFill>
                  <a:schemeClr val="bg1"/>
                </a:solidFill>
                <a:latin typeface="Microsoft YaHei" charset="0"/>
                <a:ea typeface="Microsoft YaHei" charset="0"/>
                <a:cs typeface="Microsoft YaHei" charset="0"/>
              </a:defRPr>
            </a:lvl1pPr>
          </a:lstStyle>
          <a:p>
            <a:r>
              <a:rPr lang="de-DE" altLang="zh-CN" sz="1500"/>
              <a:t>2</a:t>
            </a:r>
          </a:p>
        </p:txBody>
      </p:sp>
      <p:sp>
        <p:nvSpPr>
          <p:cNvPr id="22" name="Rectangle 4">
            <a:extLst>
              <a:ext uri="{FF2B5EF4-FFF2-40B4-BE49-F238E27FC236}">
                <a16:creationId xmlns:a16="http://schemas.microsoft.com/office/drawing/2014/main" id="{5709E901-135B-BCF8-E8B4-DF1C0CC9D344}"/>
              </a:ext>
            </a:extLst>
          </p:cNvPr>
          <p:cNvSpPr>
            <a:spLocks noChangeArrowheads="1"/>
          </p:cNvSpPr>
          <p:nvPr/>
        </p:nvSpPr>
        <p:spPr bwMode="gray">
          <a:xfrm>
            <a:off x="1053496" y="2195492"/>
            <a:ext cx="7749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en-US" altLang="zh-TW" b="1">
                <a:solidFill>
                  <a:schemeClr val="bg1"/>
                </a:solidFill>
                <a:latin typeface="微軟正黑體" panose="020B0604030504040204" pitchFamily="34" charset="-120"/>
                <a:ea typeface="微軟正黑體" panose="020B0604030504040204" pitchFamily="34" charset="-120"/>
              </a:rPr>
              <a:t>SAP System Monitoring</a:t>
            </a:r>
          </a:p>
        </p:txBody>
      </p:sp>
      <p:sp>
        <p:nvSpPr>
          <p:cNvPr id="23" name="Text Box 5">
            <a:extLst>
              <a:ext uri="{FF2B5EF4-FFF2-40B4-BE49-F238E27FC236}">
                <a16:creationId xmlns:a16="http://schemas.microsoft.com/office/drawing/2014/main" id="{1D0AC022-C4DC-8F32-8435-D494FD27E265}"/>
              </a:ext>
            </a:extLst>
          </p:cNvPr>
          <p:cNvSpPr txBox="1">
            <a:spLocks noChangeArrowheads="1"/>
          </p:cNvSpPr>
          <p:nvPr/>
        </p:nvSpPr>
        <p:spPr bwMode="gray">
          <a:xfrm>
            <a:off x="384114" y="1802744"/>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1</a:t>
            </a:r>
          </a:p>
        </p:txBody>
      </p:sp>
      <p:sp>
        <p:nvSpPr>
          <p:cNvPr id="24" name="Rectangle 6">
            <a:extLst>
              <a:ext uri="{FF2B5EF4-FFF2-40B4-BE49-F238E27FC236}">
                <a16:creationId xmlns:a16="http://schemas.microsoft.com/office/drawing/2014/main" id="{6F430620-679E-A6E3-175E-DD2A6BBA393D}"/>
              </a:ext>
            </a:extLst>
          </p:cNvPr>
          <p:cNvSpPr>
            <a:spLocks noChangeArrowheads="1"/>
          </p:cNvSpPr>
          <p:nvPr/>
        </p:nvSpPr>
        <p:spPr bwMode="gray">
          <a:xfrm>
            <a:off x="1053496" y="1798070"/>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en-US" altLang="zh-TW" b="1">
                <a:solidFill>
                  <a:schemeClr val="tx2"/>
                </a:solidFill>
                <a:latin typeface="微軟正黑體" panose="020B0604030504040204" pitchFamily="34" charset="-120"/>
                <a:ea typeface="微軟正黑體" panose="020B0604030504040204" pitchFamily="34" charset="-120"/>
              </a:rPr>
              <a:t>SAP Fundamental</a:t>
            </a:r>
          </a:p>
        </p:txBody>
      </p:sp>
      <p:sp>
        <p:nvSpPr>
          <p:cNvPr id="2" name="投影片編號版面配置區 3">
            <a:extLst>
              <a:ext uri="{FF2B5EF4-FFF2-40B4-BE49-F238E27FC236}">
                <a16:creationId xmlns:a16="http://schemas.microsoft.com/office/drawing/2014/main" id="{3B14480F-0295-51BB-29DC-57F0E1126FBA}"/>
              </a:ext>
            </a:extLst>
          </p:cNvPr>
          <p:cNvSpPr>
            <a:spLocks noGrp="1"/>
          </p:cNvSpPr>
          <p:nvPr>
            <p:ph type="sldNum" sz="quarter" idx="10"/>
          </p:nvPr>
        </p:nvSpPr>
        <p:spPr bwMode="auto">
          <a:xfrm>
            <a:off x="11684000" y="6477000"/>
            <a:ext cx="711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ctr" defTabSz="914400" rtl="0" eaLnBrk="1" latinLnBrk="0" hangingPunct="1">
              <a:defRPr kumimoji="1" sz="1467" kern="1200">
                <a:solidFill>
                  <a:schemeClr val="bg1"/>
                </a:solidFill>
                <a:latin typeface="Arial" charset="0"/>
                <a:ea typeface="新細明體"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A6790E0-BEF4-4832-A75A-9EE1100ED3A6}" type="slidenum">
              <a:rPr lang="en-US" altLang="zh-TW" smtClean="0"/>
              <a:pPr>
                <a:defRPr/>
              </a:pPr>
              <a:t>13</a:t>
            </a:fld>
            <a:endParaRPr lang="en-US" altLang="zh-TW"/>
          </a:p>
        </p:txBody>
      </p:sp>
      <p:sp>
        <p:nvSpPr>
          <p:cNvPr id="3" name="Text Box 5">
            <a:extLst>
              <a:ext uri="{FF2B5EF4-FFF2-40B4-BE49-F238E27FC236}">
                <a16:creationId xmlns:a16="http://schemas.microsoft.com/office/drawing/2014/main" id="{25B339EA-4504-B1EE-78C1-438D091DA9CF}"/>
              </a:ext>
            </a:extLst>
          </p:cNvPr>
          <p:cNvSpPr txBox="1">
            <a:spLocks noChangeArrowheads="1"/>
          </p:cNvSpPr>
          <p:nvPr/>
        </p:nvSpPr>
        <p:spPr bwMode="gray">
          <a:xfrm>
            <a:off x="393391" y="2576424"/>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3</a:t>
            </a:r>
          </a:p>
        </p:txBody>
      </p:sp>
      <p:sp>
        <p:nvSpPr>
          <p:cNvPr id="5" name="Rectangle 6">
            <a:extLst>
              <a:ext uri="{FF2B5EF4-FFF2-40B4-BE49-F238E27FC236}">
                <a16:creationId xmlns:a16="http://schemas.microsoft.com/office/drawing/2014/main" id="{194BADDE-05C4-EBAE-E537-C1CC2774F9EA}"/>
              </a:ext>
            </a:extLst>
          </p:cNvPr>
          <p:cNvSpPr>
            <a:spLocks noChangeArrowheads="1"/>
          </p:cNvSpPr>
          <p:nvPr/>
        </p:nvSpPr>
        <p:spPr bwMode="gray">
          <a:xfrm>
            <a:off x="1062773" y="2571750"/>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zh-TW" altLang="en-US" b="1">
                <a:solidFill>
                  <a:schemeClr val="tx2"/>
                </a:solidFill>
                <a:latin typeface="微軟正黑體" panose="020B0604030504040204" pitchFamily="34" charset="-120"/>
                <a:ea typeface="微軟正黑體" panose="020B0604030504040204" pitchFamily="34" charset="-120"/>
              </a:rPr>
              <a:t>程式效能分析分類方法</a:t>
            </a:r>
            <a:endParaRPr lang="en-US" altLang="zh-TW" b="1">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9660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Monitor SAP System</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F17AB745-516F-43CE-912B-38DE9EB3D095}"/>
              </a:ext>
            </a:extLst>
          </p:cNvPr>
          <p:cNvSpPr>
            <a:spLocks noGrp="1"/>
          </p:cNvSpPr>
          <p:nvPr>
            <p:ph idx="1"/>
          </p:nvPr>
        </p:nvSpPr>
        <p:spPr>
          <a:xfrm>
            <a:off x="327391" y="846104"/>
            <a:ext cx="3845996" cy="2300261"/>
          </a:xfrm>
        </p:spPr>
        <p:txBody>
          <a:bodyPr/>
          <a:lstStyle/>
          <a:p>
            <a:pPr marL="0" indent="0" defTabSz="308074">
              <a:spcBef>
                <a:spcPts val="304"/>
              </a:spcBef>
              <a:buNone/>
            </a:pPr>
            <a:r>
              <a:rPr lang="en-US" altLang="zh-TW" sz="162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Monitor System :</a:t>
            </a:r>
          </a:p>
          <a:p>
            <a:pPr marL="447928" lvl="1" indent="-173594"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Process Overview – SM50</a:t>
            </a:r>
          </a:p>
          <a:p>
            <a:pPr marL="447928" lvl="1" indent="-173594"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Servers – SM51</a:t>
            </a:r>
          </a:p>
          <a:p>
            <a:pPr marL="447928" lvl="1" indent="-173594"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User Overview – SM04</a:t>
            </a:r>
          </a:p>
          <a:p>
            <a:pPr marL="447928" lvl="1" indent="-173594"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List of All Users Logged on – AL08</a:t>
            </a:r>
          </a:p>
          <a:p>
            <a:pPr marL="173594" indent="-173594" defTabSz="308074">
              <a:spcBef>
                <a:spcPts val="304"/>
              </a:spcBef>
            </a:pPr>
            <a:endPar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pic>
        <p:nvPicPr>
          <p:cNvPr id="5" name="圖片 4">
            <a:extLst>
              <a:ext uri="{FF2B5EF4-FFF2-40B4-BE49-F238E27FC236}">
                <a16:creationId xmlns:a16="http://schemas.microsoft.com/office/drawing/2014/main" id="{4CE2E6B6-C01D-47DF-9262-8117D9CE3777}"/>
              </a:ext>
            </a:extLst>
          </p:cNvPr>
          <p:cNvPicPr>
            <a:picLocks noChangeAspect="1"/>
          </p:cNvPicPr>
          <p:nvPr/>
        </p:nvPicPr>
        <p:blipFill>
          <a:blip r:embed="rId2"/>
          <a:stretch>
            <a:fillRect/>
          </a:stretch>
        </p:blipFill>
        <p:spPr>
          <a:xfrm>
            <a:off x="3458184" y="934816"/>
            <a:ext cx="4490780" cy="3474145"/>
          </a:xfrm>
          <a:prstGeom prst="rect">
            <a:avLst/>
          </a:prstGeom>
        </p:spPr>
      </p:pic>
      <p:sp>
        <p:nvSpPr>
          <p:cNvPr id="6" name="矩形 5">
            <a:extLst>
              <a:ext uri="{FF2B5EF4-FFF2-40B4-BE49-F238E27FC236}">
                <a16:creationId xmlns:a16="http://schemas.microsoft.com/office/drawing/2014/main" id="{CF3601CA-B995-4AB4-AE20-77008D6CCA06}"/>
              </a:ext>
            </a:extLst>
          </p:cNvPr>
          <p:cNvSpPr/>
          <p:nvPr/>
        </p:nvSpPr>
        <p:spPr bwMode="auto">
          <a:xfrm>
            <a:off x="3900569" y="3698068"/>
            <a:ext cx="969508" cy="316245"/>
          </a:xfrm>
          <a:prstGeom prst="rect">
            <a:avLst/>
          </a:prstGeom>
          <a:noFill/>
          <a:ln w="38100" cap="flat" cmpd="sng" algn="ctr">
            <a:solidFill>
              <a:srgbClr val="FF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defTabSz="588288" fontAlgn="base">
              <a:spcBef>
                <a:spcPct val="0"/>
              </a:spcBef>
              <a:spcAft>
                <a:spcPct val="0"/>
              </a:spcAft>
            </a:pPr>
            <a:endParaRPr kumimoji="1" lang="en-US" sz="1013">
              <a:latin typeface="Gill Sans MT" pitchFamily="34" charset="0"/>
              <a:ea typeface="微軟正黑體" pitchFamily="34" charset="-120"/>
            </a:endParaRPr>
          </a:p>
        </p:txBody>
      </p:sp>
    </p:spTree>
    <p:extLst>
      <p:ext uri="{BB962C8B-B14F-4D97-AF65-F5344CB8AC3E}">
        <p14:creationId xmlns:p14="http://schemas.microsoft.com/office/powerpoint/2010/main" val="273206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System Performance</a:t>
            </a:r>
            <a:endParaRPr lang="zh-TW" altLang="en-US"/>
          </a:p>
        </p:txBody>
      </p:sp>
      <p:sp>
        <p:nvSpPr>
          <p:cNvPr id="3" name="內容版面配置區 2"/>
          <p:cNvSpPr>
            <a:spLocks noGrp="1"/>
          </p:cNvSpPr>
          <p:nvPr>
            <p:ph idx="1"/>
          </p:nvPr>
        </p:nvSpPr>
        <p:spPr/>
        <p:txBody>
          <a:bodyPr/>
          <a:lstStyle/>
          <a:p>
            <a:r>
              <a:rPr lang="en-US" altLang="zh-TW"/>
              <a:t>Performance</a:t>
            </a:r>
          </a:p>
          <a:p>
            <a:pPr lvl="1"/>
            <a:r>
              <a:rPr lang="en-US" altLang="zh-TW"/>
              <a:t>Workload</a:t>
            </a:r>
          </a:p>
          <a:p>
            <a:pPr lvl="2"/>
            <a:r>
              <a:rPr lang="en-US" altLang="zh-TW"/>
              <a:t>Analysis</a:t>
            </a:r>
          </a:p>
          <a:p>
            <a:pPr lvl="2"/>
            <a:r>
              <a:rPr lang="en-US" altLang="zh-TW"/>
              <a:t>Application Monitor</a:t>
            </a:r>
          </a:p>
          <a:p>
            <a:pPr lvl="1"/>
            <a:r>
              <a:rPr lang="en-US" altLang="zh-TW"/>
              <a:t>Setup / Buffer</a:t>
            </a:r>
          </a:p>
          <a:p>
            <a:pPr lvl="2"/>
            <a:r>
              <a:rPr lang="en-US" altLang="zh-TW"/>
              <a:t>Buffers</a:t>
            </a:r>
          </a:p>
          <a:p>
            <a:pPr lvl="2"/>
            <a:r>
              <a:rPr lang="en-US" altLang="zh-TW"/>
              <a:t>Table Accesses</a:t>
            </a:r>
          </a:p>
          <a:p>
            <a:pPr lvl="2"/>
            <a:r>
              <a:rPr lang="en-US" altLang="zh-TW"/>
              <a:t>Parameter Changes</a:t>
            </a:r>
          </a:p>
          <a:p>
            <a:pPr lvl="1"/>
            <a:r>
              <a:rPr lang="en-US" altLang="zh-TW"/>
              <a:t>Operating System</a:t>
            </a:r>
          </a:p>
          <a:p>
            <a:pPr lvl="1"/>
            <a:r>
              <a:rPr lang="en-US" altLang="zh-TW"/>
              <a:t>Database</a:t>
            </a:r>
          </a:p>
          <a:p>
            <a:pPr lvl="1"/>
            <a:r>
              <a:rPr lang="en-US" altLang="zh-TW"/>
              <a:t>Exceptions / Users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922" y="997278"/>
            <a:ext cx="3456384" cy="4001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939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a:xfrm>
            <a:off x="230981" y="138559"/>
            <a:ext cx="8682038" cy="379135"/>
          </a:xfrm>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Monitor Process Overview (SM50)</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7" name="內容版面配置區 4">
            <a:extLst>
              <a:ext uri="{FF2B5EF4-FFF2-40B4-BE49-F238E27FC236}">
                <a16:creationId xmlns:a16="http://schemas.microsoft.com/office/drawing/2014/main" id="{54046012-E8F3-4C48-89B5-4873EA59C9E1}"/>
              </a:ext>
            </a:extLst>
          </p:cNvPr>
          <p:cNvSpPr>
            <a:spLocks noGrp="1"/>
          </p:cNvSpPr>
          <p:nvPr>
            <p:ph idx="1"/>
          </p:nvPr>
        </p:nvSpPr>
        <p:spPr>
          <a:xfrm>
            <a:off x="305693" y="846104"/>
            <a:ext cx="7491381" cy="3406895"/>
          </a:xfrm>
        </p:spPr>
        <p:txBody>
          <a:bodyPr/>
          <a:lstStyle/>
          <a:p>
            <a:pPr marL="0" indent="0" defTabSz="308074">
              <a:spcBef>
                <a:spcPts val="304"/>
              </a:spcBef>
              <a:buNone/>
            </a:pPr>
            <a:r>
              <a:rPr lang="en-US" altLang="zh-TW" sz="162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Process status :</a:t>
            </a:r>
          </a:p>
          <a:p>
            <a:pPr marL="447928" lvl="1" indent="-173594" defTabSz="308074">
              <a:spcBef>
                <a:spcPts val="304"/>
              </a:spcBef>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Running</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process is executing a system request.</a:t>
            </a:r>
          </a:p>
          <a:p>
            <a:pPr marL="447928" lvl="1" indent="-173594" defTabSz="308074">
              <a:spcBef>
                <a:spcPts val="304"/>
              </a:spcBef>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Waiting</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process is idle and waiting for any system request.</a:t>
            </a:r>
          </a:p>
          <a:p>
            <a:pPr marL="447928" lvl="1" indent="-173594" defTabSz="308074">
              <a:spcBef>
                <a:spcPts val="304"/>
              </a:spcBef>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Hold</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process is held by a single user.</a:t>
            </a:r>
          </a:p>
          <a:p>
            <a:pPr marL="447928" lvl="1" indent="-173594" defTabSz="308074">
              <a:spcBef>
                <a:spcPts val="304"/>
              </a:spcBef>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Completed</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process has been aborted with the restart option set to No.</a:t>
            </a:r>
          </a:p>
          <a:p>
            <a:pPr marL="447928" lvl="1" indent="-173594" defTabSz="308074">
              <a:spcBef>
                <a:spcPts val="304"/>
              </a:spcBef>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Shutdown</a:t>
            </a:r>
            <a:b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b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work process was terminated because the application server instance was shut down.</a:t>
            </a:r>
          </a:p>
        </p:txBody>
      </p:sp>
    </p:spTree>
    <p:extLst>
      <p:ext uri="{BB962C8B-B14F-4D97-AF65-F5344CB8AC3E}">
        <p14:creationId xmlns:p14="http://schemas.microsoft.com/office/powerpoint/2010/main" val="24383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 System Performance</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4" name="圖片 3">
            <a:extLst>
              <a:ext uri="{FF2B5EF4-FFF2-40B4-BE49-F238E27FC236}">
                <a16:creationId xmlns:a16="http://schemas.microsoft.com/office/drawing/2014/main" id="{78F3F473-C197-4CFE-80B6-A9D32BE5762E}"/>
              </a:ext>
            </a:extLst>
          </p:cNvPr>
          <p:cNvPicPr>
            <a:picLocks noChangeAspect="1"/>
          </p:cNvPicPr>
          <p:nvPr/>
        </p:nvPicPr>
        <p:blipFill>
          <a:blip r:embed="rId2"/>
          <a:stretch>
            <a:fillRect/>
          </a:stretch>
        </p:blipFill>
        <p:spPr>
          <a:xfrm>
            <a:off x="1530496" y="784500"/>
            <a:ext cx="6081578" cy="4005955"/>
          </a:xfrm>
          <a:prstGeom prst="rect">
            <a:avLst/>
          </a:prstGeom>
        </p:spPr>
      </p:pic>
    </p:spTree>
    <p:extLst>
      <p:ext uri="{BB962C8B-B14F-4D97-AF65-F5344CB8AC3E}">
        <p14:creationId xmlns:p14="http://schemas.microsoft.com/office/powerpoint/2010/main" val="42617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System Performance</a:t>
            </a:r>
            <a:endParaRPr lang="zh-TW" altLang="en-US"/>
          </a:p>
        </p:txBody>
      </p:sp>
      <p:sp>
        <p:nvSpPr>
          <p:cNvPr id="3" name="內容版面配置區 2"/>
          <p:cNvSpPr>
            <a:spLocks noGrp="1"/>
          </p:cNvSpPr>
          <p:nvPr>
            <p:ph idx="1"/>
          </p:nvPr>
        </p:nvSpPr>
        <p:spPr>
          <a:noFill/>
          <a:ln>
            <a:noFill/>
          </a:ln>
          <a:scene3d>
            <a:camera prst="orthographicFront"/>
            <a:lightRig rig="threePt" dir="t"/>
          </a:scene3d>
          <a:sp3d>
            <a:bevelT/>
          </a:sp3d>
        </p:spPr>
        <p:txBody>
          <a:bodyPr/>
          <a:lstStyle/>
          <a:p>
            <a:r>
              <a:rPr lang="en-US" altLang="zh-TW"/>
              <a:t>What is </a:t>
            </a:r>
            <a:r>
              <a:rPr lang="en-US" altLang="zh-TW" b="1"/>
              <a:t>Workload Analysis?</a:t>
            </a:r>
          </a:p>
          <a:p>
            <a:endParaRPr lang="en-US" altLang="zh-TW"/>
          </a:p>
          <a:p>
            <a:pPr marL="85725" indent="0">
              <a:buNone/>
            </a:pPr>
            <a:r>
              <a:rPr lang="en-US" altLang="zh-TW" b="1">
                <a:effectLst>
                  <a:outerShdw blurRad="38100" dist="38100" dir="2700000" algn="tl">
                    <a:srgbClr val="000000">
                      <a:alpha val="43137"/>
                    </a:srgbClr>
                  </a:outerShdw>
                </a:effectLst>
              </a:rPr>
              <a:t>Goal:</a:t>
            </a:r>
            <a:r>
              <a:rPr lang="en-US" altLang="zh-TW"/>
              <a:t> </a:t>
            </a:r>
            <a:r>
              <a:rPr lang="en-US" altLang="zh-TW" b="1">
                <a:solidFill>
                  <a:srgbClr val="FF0000"/>
                </a:solidFill>
              </a:rPr>
              <a:t>Optimizing system performance</a:t>
            </a:r>
          </a:p>
          <a:p>
            <a:pPr marL="85725" indent="0">
              <a:buNone/>
            </a:pPr>
            <a:endParaRPr lang="en-US" altLang="zh-TW"/>
          </a:p>
          <a:p>
            <a:pPr>
              <a:buFont typeface="Wingdings" panose="05000000000000000000" pitchFamily="2" charset="2"/>
              <a:buChar char="ü"/>
            </a:pPr>
            <a:r>
              <a:rPr lang="en-US" altLang="zh-TW"/>
              <a:t>Maximize system-wide throughput</a:t>
            </a:r>
          </a:p>
          <a:p>
            <a:pPr>
              <a:buFont typeface="Wingdings" panose="05000000000000000000" pitchFamily="2" charset="2"/>
              <a:buChar char="ü"/>
            </a:pPr>
            <a:r>
              <a:rPr lang="en-US" altLang="zh-TW"/>
              <a:t>Minimize program response time</a:t>
            </a:r>
            <a:endParaRPr lang="zh-TW" altLang="en-US"/>
          </a:p>
        </p:txBody>
      </p:sp>
    </p:spTree>
    <p:extLst>
      <p:ext uri="{BB962C8B-B14F-4D97-AF65-F5344CB8AC3E}">
        <p14:creationId xmlns:p14="http://schemas.microsoft.com/office/powerpoint/2010/main" val="343239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Performance Tuning</a:t>
            </a:r>
            <a:endParaRPr lang="zh-TW" altLang="en-US"/>
          </a:p>
        </p:txBody>
      </p:sp>
      <p:pic>
        <p:nvPicPr>
          <p:cNvPr id="3" name="圖片 2">
            <a:extLst>
              <a:ext uri="{FF2B5EF4-FFF2-40B4-BE49-F238E27FC236}">
                <a16:creationId xmlns:a16="http://schemas.microsoft.com/office/drawing/2014/main" id="{5126BA71-B3F6-1CEB-89BF-87E3FB0C658F}"/>
              </a:ext>
            </a:extLst>
          </p:cNvPr>
          <p:cNvPicPr>
            <a:picLocks noChangeAspect="1"/>
          </p:cNvPicPr>
          <p:nvPr/>
        </p:nvPicPr>
        <p:blipFill>
          <a:blip r:embed="rId2"/>
          <a:stretch>
            <a:fillRect/>
          </a:stretch>
        </p:blipFill>
        <p:spPr>
          <a:xfrm>
            <a:off x="844896" y="934552"/>
            <a:ext cx="7454207" cy="3550822"/>
          </a:xfrm>
          <a:prstGeom prst="rect">
            <a:avLst/>
          </a:prstGeom>
        </p:spPr>
      </p:pic>
    </p:spTree>
    <p:extLst>
      <p:ext uri="{BB962C8B-B14F-4D97-AF65-F5344CB8AC3E}">
        <p14:creationId xmlns:p14="http://schemas.microsoft.com/office/powerpoint/2010/main" val="424982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gray">
          <a:xfrm>
            <a:off x="384115" y="435025"/>
            <a:ext cx="6395903" cy="1293950"/>
          </a:xfrm>
          <a:prstGeom prst="rect">
            <a:avLst/>
          </a:prstGeom>
          <a:solidFill>
            <a:srgbClr val="017AA7"/>
          </a:solidFill>
          <a:ln w="9525">
            <a:noFill/>
            <a:miter lim="800000"/>
            <a:headEnd/>
            <a:tailEnd/>
          </a:ln>
        </p:spPr>
        <p:txBody>
          <a:bodyPr wrap="none" anchor="ctr"/>
          <a:lstStyle/>
          <a:p>
            <a:pPr marL="138110" lvl="1" indent="-136921">
              <a:lnSpc>
                <a:spcPct val="104000"/>
              </a:lnSpc>
              <a:buClr>
                <a:srgbClr val="F0AB00"/>
              </a:buClr>
              <a:buSzPct val="80000"/>
              <a:defRPr/>
            </a:pPr>
            <a:r>
              <a:rPr lang="en-US" altLang="zh-TW" sz="2100" b="1">
                <a:solidFill>
                  <a:schemeClr val="bg1"/>
                </a:solidFill>
                <a:latin typeface="微軟正黑體" panose="020B0604030504040204" pitchFamily="34" charset="-120"/>
                <a:ea typeface="微軟正黑體" panose="020B0604030504040204" pitchFamily="34" charset="-120"/>
              </a:rPr>
              <a:t>Agenda</a:t>
            </a:r>
            <a:endParaRPr lang="en-US" altLang="zh-TW" sz="1950" b="1">
              <a:solidFill>
                <a:schemeClr val="bg1"/>
              </a:solidFill>
              <a:latin typeface="微軟正黑體" panose="020B0604030504040204" pitchFamily="34" charset="-120"/>
              <a:ea typeface="微軟正黑體" panose="020B0604030504040204" pitchFamily="34" charset="-120"/>
              <a:cs typeface="+mj-cs"/>
            </a:endParaRPr>
          </a:p>
        </p:txBody>
      </p:sp>
      <p:pic>
        <p:nvPicPr>
          <p:cNvPr id="8" name="圖片 7">
            <a:extLst>
              <a:ext uri="{FF2B5EF4-FFF2-40B4-BE49-F238E27FC236}">
                <a16:creationId xmlns:a16="http://schemas.microsoft.com/office/drawing/2014/main" id="{77146273-0959-452A-A3E7-56FFD339D6AA}"/>
              </a:ext>
            </a:extLst>
          </p:cNvPr>
          <p:cNvPicPr>
            <a:picLocks noChangeAspect="1"/>
          </p:cNvPicPr>
          <p:nvPr/>
        </p:nvPicPr>
        <p:blipFill>
          <a:blip r:embed="rId3"/>
          <a:stretch>
            <a:fillRect/>
          </a:stretch>
        </p:blipFill>
        <p:spPr>
          <a:xfrm>
            <a:off x="6780018" y="435025"/>
            <a:ext cx="2031755" cy="1293950"/>
          </a:xfrm>
          <a:prstGeom prst="rect">
            <a:avLst/>
          </a:prstGeom>
        </p:spPr>
      </p:pic>
      <p:pic>
        <p:nvPicPr>
          <p:cNvPr id="9" name="圖片 8">
            <a:extLst>
              <a:ext uri="{FF2B5EF4-FFF2-40B4-BE49-F238E27FC236}">
                <a16:creationId xmlns:a16="http://schemas.microsoft.com/office/drawing/2014/main" id="{005E7ED6-DCE4-4893-BBE8-CD319C509800}"/>
              </a:ext>
            </a:extLst>
          </p:cNvPr>
          <p:cNvPicPr>
            <a:picLocks noChangeAspect="1"/>
          </p:cNvPicPr>
          <p:nvPr/>
        </p:nvPicPr>
        <p:blipFill>
          <a:blip r:embed="rId4"/>
          <a:stretch>
            <a:fillRect/>
          </a:stretch>
        </p:blipFill>
        <p:spPr>
          <a:xfrm>
            <a:off x="7927347" y="1510147"/>
            <a:ext cx="884426" cy="218828"/>
          </a:xfrm>
          <a:prstGeom prst="rect">
            <a:avLst/>
          </a:prstGeom>
        </p:spPr>
      </p:pic>
      <p:sp>
        <p:nvSpPr>
          <p:cNvPr id="21" name="Text Box 3">
            <a:extLst>
              <a:ext uri="{FF2B5EF4-FFF2-40B4-BE49-F238E27FC236}">
                <a16:creationId xmlns:a16="http://schemas.microsoft.com/office/drawing/2014/main" id="{774423C9-BF4E-FB9A-2E33-1E3FE64657B0}"/>
              </a:ext>
            </a:extLst>
          </p:cNvPr>
          <p:cNvSpPr txBox="1">
            <a:spLocks noChangeArrowheads="1"/>
          </p:cNvSpPr>
          <p:nvPr/>
        </p:nvSpPr>
        <p:spPr bwMode="gray">
          <a:xfrm>
            <a:off x="384114" y="1794533"/>
            <a:ext cx="594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defRPr sz="2000" b="0">
                <a:solidFill>
                  <a:schemeClr val="bg1"/>
                </a:solidFill>
                <a:latin typeface="Microsoft YaHei" charset="0"/>
                <a:ea typeface="Microsoft YaHei" charset="0"/>
                <a:cs typeface="Microsoft YaHei" charset="0"/>
              </a:defRPr>
            </a:lvl1pPr>
          </a:lstStyle>
          <a:p>
            <a:r>
              <a:rPr lang="de-DE" altLang="zh-CN" sz="1500"/>
              <a:t>1</a:t>
            </a:r>
          </a:p>
        </p:txBody>
      </p:sp>
      <p:sp>
        <p:nvSpPr>
          <p:cNvPr id="22" name="Rectangle 4">
            <a:extLst>
              <a:ext uri="{FF2B5EF4-FFF2-40B4-BE49-F238E27FC236}">
                <a16:creationId xmlns:a16="http://schemas.microsoft.com/office/drawing/2014/main" id="{5709E901-135B-BCF8-E8B4-DF1C0CC9D344}"/>
              </a:ext>
            </a:extLst>
          </p:cNvPr>
          <p:cNvSpPr>
            <a:spLocks noChangeArrowheads="1"/>
          </p:cNvSpPr>
          <p:nvPr/>
        </p:nvSpPr>
        <p:spPr bwMode="gray">
          <a:xfrm>
            <a:off x="1053496" y="1794534"/>
            <a:ext cx="7749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en-US" altLang="zh-TW" b="1">
                <a:solidFill>
                  <a:schemeClr val="bg1"/>
                </a:solidFill>
                <a:latin typeface="微軟正黑體" panose="020B0604030504040204" pitchFamily="34" charset="-120"/>
                <a:ea typeface="微軟正黑體" panose="020B0604030504040204" pitchFamily="34" charset="-120"/>
              </a:rPr>
              <a:t>SAP</a:t>
            </a:r>
            <a:r>
              <a:rPr lang="zh-TW" altLang="en-US" b="1">
                <a:solidFill>
                  <a:schemeClr val="bg1"/>
                </a:solidFill>
                <a:latin typeface="微軟正黑體" panose="020B0604030504040204" pitchFamily="34" charset="-120"/>
                <a:ea typeface="微軟正黑體" panose="020B0604030504040204" pitchFamily="34" charset="-120"/>
              </a:rPr>
              <a:t> </a:t>
            </a:r>
            <a:r>
              <a:rPr lang="en-US" altLang="zh-TW" b="1">
                <a:solidFill>
                  <a:schemeClr val="bg1"/>
                </a:solidFill>
                <a:latin typeface="微軟正黑體" panose="020B0604030504040204" pitchFamily="34" charset="-120"/>
                <a:ea typeface="微軟正黑體" panose="020B0604030504040204" pitchFamily="34" charset="-120"/>
              </a:rPr>
              <a:t>Fundamental</a:t>
            </a:r>
            <a:endParaRPr lang="zh-CN" altLang="en-US" b="1">
              <a:solidFill>
                <a:schemeClr val="bg1"/>
              </a:solidFill>
              <a:latin typeface="微軟正黑體" panose="020B0604030504040204" pitchFamily="34" charset="-120"/>
              <a:ea typeface="微軟正黑體" panose="020B0604030504040204" pitchFamily="34" charset="-120"/>
            </a:endParaRPr>
          </a:p>
        </p:txBody>
      </p:sp>
      <p:sp>
        <p:nvSpPr>
          <p:cNvPr id="23" name="Text Box 5">
            <a:extLst>
              <a:ext uri="{FF2B5EF4-FFF2-40B4-BE49-F238E27FC236}">
                <a16:creationId xmlns:a16="http://schemas.microsoft.com/office/drawing/2014/main" id="{1D0AC022-C4DC-8F32-8435-D494FD27E265}"/>
              </a:ext>
            </a:extLst>
          </p:cNvPr>
          <p:cNvSpPr txBox="1">
            <a:spLocks noChangeArrowheads="1"/>
          </p:cNvSpPr>
          <p:nvPr/>
        </p:nvSpPr>
        <p:spPr bwMode="gray">
          <a:xfrm>
            <a:off x="384114" y="2183744"/>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2</a:t>
            </a:r>
          </a:p>
        </p:txBody>
      </p:sp>
      <p:sp>
        <p:nvSpPr>
          <p:cNvPr id="24" name="Rectangle 6">
            <a:extLst>
              <a:ext uri="{FF2B5EF4-FFF2-40B4-BE49-F238E27FC236}">
                <a16:creationId xmlns:a16="http://schemas.microsoft.com/office/drawing/2014/main" id="{6F430620-679E-A6E3-175E-DD2A6BBA393D}"/>
              </a:ext>
            </a:extLst>
          </p:cNvPr>
          <p:cNvSpPr>
            <a:spLocks noChangeArrowheads="1"/>
          </p:cNvSpPr>
          <p:nvPr/>
        </p:nvSpPr>
        <p:spPr bwMode="gray">
          <a:xfrm>
            <a:off x="1053496" y="2179070"/>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pPr>
            <a:r>
              <a:rPr lang="en-US" altLang="zh-TW" b="1">
                <a:solidFill>
                  <a:schemeClr val="tx2"/>
                </a:solidFill>
                <a:latin typeface="微軟正黑體" panose="020B0604030504040204" pitchFamily="34" charset="-120"/>
                <a:ea typeface="微軟正黑體" panose="020B0604030504040204" pitchFamily="34" charset="-120"/>
              </a:rPr>
              <a:t>SAP System Monitoring</a:t>
            </a:r>
          </a:p>
        </p:txBody>
      </p:sp>
      <p:sp>
        <p:nvSpPr>
          <p:cNvPr id="2" name="投影片編號版面配置區 3">
            <a:extLst>
              <a:ext uri="{FF2B5EF4-FFF2-40B4-BE49-F238E27FC236}">
                <a16:creationId xmlns:a16="http://schemas.microsoft.com/office/drawing/2014/main" id="{3B14480F-0295-51BB-29DC-57F0E1126FBA}"/>
              </a:ext>
            </a:extLst>
          </p:cNvPr>
          <p:cNvSpPr>
            <a:spLocks noGrp="1"/>
          </p:cNvSpPr>
          <p:nvPr>
            <p:ph type="sldNum" sz="quarter" idx="10"/>
          </p:nvPr>
        </p:nvSpPr>
        <p:spPr bwMode="auto">
          <a:xfrm>
            <a:off x="11684000" y="6477000"/>
            <a:ext cx="711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ctr" defTabSz="914400" rtl="0" eaLnBrk="1" latinLnBrk="0" hangingPunct="1">
              <a:defRPr kumimoji="1" sz="1467" kern="1200">
                <a:solidFill>
                  <a:schemeClr val="bg1"/>
                </a:solidFill>
                <a:latin typeface="Arial" charset="0"/>
                <a:ea typeface="新細明體"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A6790E0-BEF4-4832-A75A-9EE1100ED3A6}" type="slidenum">
              <a:rPr lang="en-US" altLang="zh-TW" smtClean="0"/>
              <a:pPr>
                <a:defRPr/>
              </a:pPr>
              <a:t>2</a:t>
            </a:fld>
            <a:endParaRPr lang="en-US" altLang="zh-TW"/>
          </a:p>
        </p:txBody>
      </p:sp>
      <p:sp>
        <p:nvSpPr>
          <p:cNvPr id="3" name="Text Box 5">
            <a:extLst>
              <a:ext uri="{FF2B5EF4-FFF2-40B4-BE49-F238E27FC236}">
                <a16:creationId xmlns:a16="http://schemas.microsoft.com/office/drawing/2014/main" id="{837862FA-3B80-9120-9CEE-993D7D99E865}"/>
              </a:ext>
            </a:extLst>
          </p:cNvPr>
          <p:cNvSpPr txBox="1">
            <a:spLocks noChangeArrowheads="1"/>
          </p:cNvSpPr>
          <p:nvPr/>
        </p:nvSpPr>
        <p:spPr bwMode="gray">
          <a:xfrm>
            <a:off x="393391" y="2576424"/>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3</a:t>
            </a:r>
          </a:p>
        </p:txBody>
      </p:sp>
      <p:sp>
        <p:nvSpPr>
          <p:cNvPr id="5" name="Rectangle 6">
            <a:extLst>
              <a:ext uri="{FF2B5EF4-FFF2-40B4-BE49-F238E27FC236}">
                <a16:creationId xmlns:a16="http://schemas.microsoft.com/office/drawing/2014/main" id="{7D0C5255-CE19-1FE0-5A23-F9A50A89317B}"/>
              </a:ext>
            </a:extLst>
          </p:cNvPr>
          <p:cNvSpPr>
            <a:spLocks noChangeArrowheads="1"/>
          </p:cNvSpPr>
          <p:nvPr/>
        </p:nvSpPr>
        <p:spPr bwMode="gray">
          <a:xfrm>
            <a:off x="1062773" y="2571750"/>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zh-TW" altLang="en-US" b="1">
                <a:solidFill>
                  <a:schemeClr val="tx2"/>
                </a:solidFill>
                <a:latin typeface="微軟正黑體" panose="020B0604030504040204" pitchFamily="34" charset="-120"/>
                <a:ea typeface="微軟正黑體" panose="020B0604030504040204" pitchFamily="34" charset="-120"/>
              </a:rPr>
              <a:t>程式效能分析分類方法</a:t>
            </a:r>
            <a:endParaRPr lang="en-US" altLang="zh-TW" b="1">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9792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Time Definition</a:t>
            </a:r>
            <a:endParaRPr lang="zh-TW" altLang="en-US"/>
          </a:p>
        </p:txBody>
      </p:sp>
      <p:sp>
        <p:nvSpPr>
          <p:cNvPr id="3" name="內容版面配置區 4">
            <a:extLst>
              <a:ext uri="{FF2B5EF4-FFF2-40B4-BE49-F238E27FC236}">
                <a16:creationId xmlns:a16="http://schemas.microsoft.com/office/drawing/2014/main" id="{89779981-AB06-5F7C-04AE-03084E5B015A}"/>
              </a:ext>
            </a:extLst>
          </p:cNvPr>
          <p:cNvSpPr>
            <a:spLocks noGrp="1"/>
          </p:cNvSpPr>
          <p:nvPr>
            <p:ph idx="1"/>
          </p:nvPr>
        </p:nvSpPr>
        <p:spPr>
          <a:xfrm>
            <a:off x="104813" y="632838"/>
            <a:ext cx="3732513" cy="4610034"/>
          </a:xfrm>
        </p:spPr>
        <p:txBody>
          <a:bodyPr>
            <a:normAutofit lnSpcReduction="10000"/>
          </a:bodyPr>
          <a:lstStyle/>
          <a:p>
            <a:pPr marL="0" indent="0" defTabSz="410765" fontAlgn="auto">
              <a:spcBef>
                <a:spcPts val="405"/>
              </a:spcBef>
              <a:spcAft>
                <a:spcPts val="0"/>
              </a:spcAft>
              <a:buClrTx/>
              <a:buNone/>
            </a:pPr>
            <a:r>
              <a:rPr lang="en-US" altLang="zh-TW" sz="180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Definition :</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Response Time: Time taken by the user request from dispatcher to GUI</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Wait Time: Work processes request is waiting in dispatcher Queue</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Roll-in time: User context data moves from the roll area to work process</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Roll-out time: process of user context data from the work process to Roll area</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Roll -wait Time: Time b/w roll in and roll out</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Load Time: Time of Loading the program from the database to buffer</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DB request Time: Time of retrieving/insert the report from/to the data base</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CPU time: Time of executing report logic in CPU</a:t>
            </a:r>
          </a:p>
          <a:p>
            <a:pPr marL="597237" lvl="1" indent="-231458" defTabSz="410765" fontAlgn="auto">
              <a:spcBef>
                <a:spcPts val="405"/>
              </a:spcBef>
              <a:spcAft>
                <a:spcPts val="0"/>
              </a:spcAft>
              <a:buFont typeface="Arial" panose="020B0604020202020204" pitchFamily="34" charset="0"/>
              <a:buChar char="•"/>
            </a:pPr>
            <a:r>
              <a:rPr lang="en-US" altLang="zh-TW">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Processing Time: Report or program executing time</a:t>
            </a:r>
          </a:p>
        </p:txBody>
      </p:sp>
      <p:pic>
        <p:nvPicPr>
          <p:cNvPr id="4" name="圖片 3">
            <a:extLst>
              <a:ext uri="{FF2B5EF4-FFF2-40B4-BE49-F238E27FC236}">
                <a16:creationId xmlns:a16="http://schemas.microsoft.com/office/drawing/2014/main" id="{7B6F97AF-04BD-8848-2DB0-7C5C2284DDCB}"/>
              </a:ext>
            </a:extLst>
          </p:cNvPr>
          <p:cNvPicPr>
            <a:picLocks noChangeAspect="1"/>
          </p:cNvPicPr>
          <p:nvPr/>
        </p:nvPicPr>
        <p:blipFill>
          <a:blip r:embed="rId2"/>
          <a:stretch>
            <a:fillRect/>
          </a:stretch>
        </p:blipFill>
        <p:spPr>
          <a:xfrm>
            <a:off x="3837326" y="930018"/>
            <a:ext cx="5234517" cy="3776270"/>
          </a:xfrm>
          <a:prstGeom prst="rect">
            <a:avLst/>
          </a:prstGeom>
        </p:spPr>
      </p:pic>
    </p:spTree>
    <p:extLst>
      <p:ext uri="{BB962C8B-B14F-4D97-AF65-F5344CB8AC3E}">
        <p14:creationId xmlns:p14="http://schemas.microsoft.com/office/powerpoint/2010/main" val="3920231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Performance Analysis Roadmap</a:t>
            </a:r>
            <a:endParaRPr lang="zh-TW" altLang="en-US"/>
          </a:p>
        </p:txBody>
      </p:sp>
      <p:pic>
        <p:nvPicPr>
          <p:cNvPr id="3" name="圖片 2">
            <a:extLst>
              <a:ext uri="{FF2B5EF4-FFF2-40B4-BE49-F238E27FC236}">
                <a16:creationId xmlns:a16="http://schemas.microsoft.com/office/drawing/2014/main" id="{D0A624B5-5F78-C83E-766C-47C2B2FC03FC}"/>
              </a:ext>
            </a:extLst>
          </p:cNvPr>
          <p:cNvPicPr>
            <a:picLocks noChangeAspect="1"/>
          </p:cNvPicPr>
          <p:nvPr/>
        </p:nvPicPr>
        <p:blipFill>
          <a:blip r:embed="rId2"/>
          <a:stretch>
            <a:fillRect/>
          </a:stretch>
        </p:blipFill>
        <p:spPr>
          <a:xfrm>
            <a:off x="1207288" y="791373"/>
            <a:ext cx="6729424" cy="4016330"/>
          </a:xfrm>
          <a:prstGeom prst="rect">
            <a:avLst/>
          </a:prstGeom>
        </p:spPr>
      </p:pic>
    </p:spTree>
    <p:extLst>
      <p:ext uri="{BB962C8B-B14F-4D97-AF65-F5344CB8AC3E}">
        <p14:creationId xmlns:p14="http://schemas.microsoft.com/office/powerpoint/2010/main" val="357712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Roll Wait Time due to Synchronous RFC and Roundtrips to the Front End</a:t>
            </a:r>
            <a:endParaRPr lang="zh-TW" altLang="en-US"/>
          </a:p>
        </p:txBody>
      </p:sp>
      <p:pic>
        <p:nvPicPr>
          <p:cNvPr id="5" name="圖片 4">
            <a:extLst>
              <a:ext uri="{FF2B5EF4-FFF2-40B4-BE49-F238E27FC236}">
                <a16:creationId xmlns:a16="http://schemas.microsoft.com/office/drawing/2014/main" id="{ACF56091-E0B4-4CDB-6E3C-1D6F28A9A369}"/>
              </a:ext>
            </a:extLst>
          </p:cNvPr>
          <p:cNvPicPr>
            <a:picLocks noChangeAspect="1"/>
          </p:cNvPicPr>
          <p:nvPr/>
        </p:nvPicPr>
        <p:blipFill>
          <a:blip r:embed="rId2"/>
          <a:stretch>
            <a:fillRect/>
          </a:stretch>
        </p:blipFill>
        <p:spPr>
          <a:xfrm>
            <a:off x="930547" y="572701"/>
            <a:ext cx="7281476" cy="4290644"/>
          </a:xfrm>
          <a:prstGeom prst="rect">
            <a:avLst/>
          </a:prstGeom>
        </p:spPr>
      </p:pic>
    </p:spTree>
    <p:extLst>
      <p:ext uri="{BB962C8B-B14F-4D97-AF65-F5344CB8AC3E}">
        <p14:creationId xmlns:p14="http://schemas.microsoft.com/office/powerpoint/2010/main" val="372558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Performance Monitors in Basis</a:t>
            </a:r>
            <a:endParaRPr lang="zh-TW" altLang="en-US"/>
          </a:p>
        </p:txBody>
      </p:sp>
      <p:pic>
        <p:nvPicPr>
          <p:cNvPr id="3" name="圖片 2">
            <a:extLst>
              <a:ext uri="{FF2B5EF4-FFF2-40B4-BE49-F238E27FC236}">
                <a16:creationId xmlns:a16="http://schemas.microsoft.com/office/drawing/2014/main" id="{D0F76713-A5B5-EEBE-3E8F-EB617BF6A295}"/>
              </a:ext>
            </a:extLst>
          </p:cNvPr>
          <p:cNvPicPr>
            <a:picLocks noChangeAspect="1"/>
          </p:cNvPicPr>
          <p:nvPr/>
        </p:nvPicPr>
        <p:blipFill>
          <a:blip r:embed="rId2"/>
          <a:stretch>
            <a:fillRect/>
          </a:stretch>
        </p:blipFill>
        <p:spPr>
          <a:xfrm>
            <a:off x="881842" y="809300"/>
            <a:ext cx="7380316" cy="3509710"/>
          </a:xfrm>
          <a:prstGeom prst="rect">
            <a:avLst/>
          </a:prstGeom>
        </p:spPr>
      </p:pic>
    </p:spTree>
    <p:extLst>
      <p:ext uri="{BB962C8B-B14F-4D97-AF65-F5344CB8AC3E}">
        <p14:creationId xmlns:p14="http://schemas.microsoft.com/office/powerpoint/2010/main" val="43804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Workload Monitor [ST03(N)]</a:t>
            </a:r>
            <a:endParaRPr lang="zh-TW" altLang="en-US"/>
          </a:p>
        </p:txBody>
      </p:sp>
      <p:pic>
        <p:nvPicPr>
          <p:cNvPr id="7" name="圖片 6">
            <a:extLst>
              <a:ext uri="{FF2B5EF4-FFF2-40B4-BE49-F238E27FC236}">
                <a16:creationId xmlns:a16="http://schemas.microsoft.com/office/drawing/2014/main" id="{44185367-216B-C437-8CD6-2D74E5909E86}"/>
              </a:ext>
            </a:extLst>
          </p:cNvPr>
          <p:cNvPicPr>
            <a:picLocks noChangeAspect="1"/>
          </p:cNvPicPr>
          <p:nvPr/>
        </p:nvPicPr>
        <p:blipFill>
          <a:blip r:embed="rId2"/>
          <a:stretch>
            <a:fillRect/>
          </a:stretch>
        </p:blipFill>
        <p:spPr>
          <a:xfrm>
            <a:off x="854470" y="572701"/>
            <a:ext cx="7433629" cy="4104302"/>
          </a:xfrm>
          <a:prstGeom prst="rect">
            <a:avLst/>
          </a:prstGeom>
        </p:spPr>
      </p:pic>
    </p:spTree>
    <p:extLst>
      <p:ext uri="{BB962C8B-B14F-4D97-AF65-F5344CB8AC3E}">
        <p14:creationId xmlns:p14="http://schemas.microsoft.com/office/powerpoint/2010/main" val="70285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Workload -</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STAD</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3" name="圖片 2">
            <a:extLst>
              <a:ext uri="{FF2B5EF4-FFF2-40B4-BE49-F238E27FC236}">
                <a16:creationId xmlns:a16="http://schemas.microsoft.com/office/drawing/2014/main" id="{3AF6F6DA-9ED7-B4F8-2CEE-9CBB4EA336B9}"/>
              </a:ext>
            </a:extLst>
          </p:cNvPr>
          <p:cNvPicPr>
            <a:picLocks noChangeAspect="1"/>
          </p:cNvPicPr>
          <p:nvPr/>
        </p:nvPicPr>
        <p:blipFill rotWithShape="1">
          <a:blip r:embed="rId2"/>
          <a:srcRect t="1807"/>
          <a:stretch/>
        </p:blipFill>
        <p:spPr>
          <a:xfrm>
            <a:off x="826446" y="843559"/>
            <a:ext cx="7491109" cy="3913597"/>
          </a:xfrm>
          <a:prstGeom prst="rect">
            <a:avLst/>
          </a:prstGeom>
        </p:spPr>
      </p:pic>
    </p:spTree>
    <p:extLst>
      <p:ext uri="{BB962C8B-B14F-4D97-AF65-F5344CB8AC3E}">
        <p14:creationId xmlns:p14="http://schemas.microsoft.com/office/powerpoint/2010/main" val="3880206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Workload -</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STAD</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9" name="圖片 8">
            <a:extLst>
              <a:ext uri="{FF2B5EF4-FFF2-40B4-BE49-F238E27FC236}">
                <a16:creationId xmlns:a16="http://schemas.microsoft.com/office/drawing/2014/main" id="{F58466FC-FD8E-5EB2-A98E-79CC2246D5D8}"/>
              </a:ext>
            </a:extLst>
          </p:cNvPr>
          <p:cNvPicPr>
            <a:picLocks noChangeAspect="1"/>
          </p:cNvPicPr>
          <p:nvPr/>
        </p:nvPicPr>
        <p:blipFill>
          <a:blip r:embed="rId2"/>
          <a:stretch>
            <a:fillRect/>
          </a:stretch>
        </p:blipFill>
        <p:spPr>
          <a:xfrm>
            <a:off x="448476" y="956167"/>
            <a:ext cx="8247048" cy="3390453"/>
          </a:xfrm>
          <a:prstGeom prst="rect">
            <a:avLst/>
          </a:prstGeom>
        </p:spPr>
      </p:pic>
    </p:spTree>
    <p:extLst>
      <p:ext uri="{BB962C8B-B14F-4D97-AF65-F5344CB8AC3E}">
        <p14:creationId xmlns:p14="http://schemas.microsoft.com/office/powerpoint/2010/main" val="35659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Workload -</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STAD</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3" name="圖片 2">
            <a:extLst>
              <a:ext uri="{FF2B5EF4-FFF2-40B4-BE49-F238E27FC236}">
                <a16:creationId xmlns:a16="http://schemas.microsoft.com/office/drawing/2014/main" id="{2D7461F8-2534-DF62-A839-CA0080F00109}"/>
              </a:ext>
            </a:extLst>
          </p:cNvPr>
          <p:cNvPicPr>
            <a:picLocks noChangeAspect="1"/>
          </p:cNvPicPr>
          <p:nvPr/>
        </p:nvPicPr>
        <p:blipFill>
          <a:blip r:embed="rId2"/>
          <a:stretch>
            <a:fillRect/>
          </a:stretch>
        </p:blipFill>
        <p:spPr>
          <a:xfrm>
            <a:off x="482043" y="874203"/>
            <a:ext cx="8178484" cy="3601156"/>
          </a:xfrm>
          <a:prstGeom prst="rect">
            <a:avLst/>
          </a:prstGeom>
        </p:spPr>
      </p:pic>
    </p:spTree>
    <p:extLst>
      <p:ext uri="{BB962C8B-B14F-4D97-AF65-F5344CB8AC3E}">
        <p14:creationId xmlns:p14="http://schemas.microsoft.com/office/powerpoint/2010/main" val="377071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Guideline Values for Analyzing Average Response Time for Task Type Dialog – 1</a:t>
            </a:r>
            <a:endParaRPr lang="zh-TW" altLang="en-US"/>
          </a:p>
        </p:txBody>
      </p:sp>
      <p:graphicFrame>
        <p:nvGraphicFramePr>
          <p:cNvPr id="5" name="內容版面配置區 4"/>
          <p:cNvGraphicFramePr>
            <a:graphicFrameLocks noGrp="1"/>
          </p:cNvGraphicFramePr>
          <p:nvPr>
            <p:ph idx="1"/>
          </p:nvPr>
        </p:nvGraphicFramePr>
        <p:xfrm>
          <a:off x="1177967" y="1402554"/>
          <a:ext cx="6788068" cy="2219325"/>
        </p:xfrm>
        <a:graphic>
          <a:graphicData uri="http://schemas.openxmlformats.org/drawingml/2006/table">
            <a:tbl>
              <a:tblPr firstRow="1" bandRow="1">
                <a:tableStyleId>{8EC20E35-A176-4012-BC5E-935CFFF8708E}</a:tableStyleId>
              </a:tblPr>
              <a:tblGrid>
                <a:gridCol w="1980989">
                  <a:extLst>
                    <a:ext uri="{9D8B030D-6E8A-4147-A177-3AD203B41FA5}">
                      <a16:colId xmlns:a16="http://schemas.microsoft.com/office/drawing/2014/main" val="20000"/>
                    </a:ext>
                  </a:extLst>
                </a:gridCol>
                <a:gridCol w="1663989">
                  <a:extLst>
                    <a:ext uri="{9D8B030D-6E8A-4147-A177-3AD203B41FA5}">
                      <a16:colId xmlns:a16="http://schemas.microsoft.com/office/drawing/2014/main" val="20001"/>
                    </a:ext>
                  </a:extLst>
                </a:gridCol>
                <a:gridCol w="3143090">
                  <a:extLst>
                    <a:ext uri="{9D8B030D-6E8A-4147-A177-3AD203B41FA5}">
                      <a16:colId xmlns:a16="http://schemas.microsoft.com/office/drawing/2014/main" val="20002"/>
                    </a:ext>
                  </a:extLst>
                </a:gridCol>
              </a:tblGrid>
              <a:tr h="278130">
                <a:tc>
                  <a:txBody>
                    <a:bodyPr/>
                    <a:lstStyle/>
                    <a:p>
                      <a:r>
                        <a:rPr lang="en-US" altLang="zh-TW" sz="1000"/>
                        <a:t>Time</a:t>
                      </a:r>
                      <a:endParaRPr lang="zh-TW" altLang="en-US" sz="1000"/>
                    </a:p>
                  </a:txBody>
                  <a:tcPr marL="68580" marR="68580" marT="34290" marB="34290"/>
                </a:tc>
                <a:tc>
                  <a:txBody>
                    <a:bodyPr/>
                    <a:lstStyle/>
                    <a:p>
                      <a:r>
                        <a:rPr lang="en-US" altLang="zh-TW" sz="1000"/>
                        <a:t>Guideline Value</a:t>
                      </a:r>
                      <a:endParaRPr lang="zh-TW" altLang="en-US" sz="1000"/>
                    </a:p>
                  </a:txBody>
                  <a:tcPr marL="68580" marR="68580" marT="34290" marB="34290"/>
                </a:tc>
                <a:tc>
                  <a:txBody>
                    <a:bodyPr/>
                    <a:lstStyle/>
                    <a:p>
                      <a:r>
                        <a:rPr lang="en-US" altLang="zh-TW" sz="1000"/>
                        <a:t>Problem Indicated</a:t>
                      </a:r>
                      <a:endParaRPr lang="zh-TW" altLang="en-US" sz="1000"/>
                    </a:p>
                  </a:txBody>
                  <a:tcPr marL="68580" marR="68580" marT="34290" marB="34290"/>
                </a:tc>
                <a:extLst>
                  <a:ext uri="{0D108BD9-81ED-4DB2-BD59-A6C34878D82A}">
                    <a16:rowId xmlns:a16="http://schemas.microsoft.com/office/drawing/2014/main" val="10000"/>
                  </a:ext>
                </a:extLst>
              </a:tr>
              <a:tr h="377190">
                <a:tc>
                  <a:txBody>
                    <a:bodyPr/>
                    <a:lstStyle/>
                    <a:p>
                      <a:r>
                        <a:rPr lang="en-US" altLang="zh-TW" sz="1000"/>
                        <a:t>Dispatcher wait time</a:t>
                      </a:r>
                      <a:br>
                        <a:rPr lang="en-US" altLang="zh-TW" sz="1000"/>
                      </a:br>
                      <a:r>
                        <a:rPr lang="en-US" altLang="zh-TW" sz="1000"/>
                        <a:t>(Wait</a:t>
                      </a:r>
                      <a:r>
                        <a:rPr lang="en-US" altLang="zh-TW" sz="1000" baseline="0"/>
                        <a:t> time)</a:t>
                      </a:r>
                      <a:endParaRPr lang="zh-TW" altLang="en-US" sz="1000"/>
                    </a:p>
                  </a:txBody>
                  <a:tcPr marL="68580" marR="68580" marT="34290" marB="34290"/>
                </a:tc>
                <a:tc>
                  <a:txBody>
                    <a:bodyPr/>
                    <a:lstStyle/>
                    <a:p>
                      <a:r>
                        <a:rPr lang="en-US" altLang="zh-TW" sz="1000"/>
                        <a:t>&lt;10% of response time;</a:t>
                      </a:r>
                      <a:br>
                        <a:rPr lang="en-US" altLang="zh-TW" sz="1000"/>
                      </a:br>
                      <a:r>
                        <a:rPr lang="en-US" altLang="zh-TW" sz="1000"/>
                        <a:t>&lt;50 </a:t>
                      </a:r>
                      <a:r>
                        <a:rPr lang="en-US" altLang="zh-TW" sz="1000" err="1"/>
                        <a:t>ms</a:t>
                      </a:r>
                      <a:endParaRPr lang="zh-TW" altLang="en-US" sz="1000"/>
                    </a:p>
                  </a:txBody>
                  <a:tcPr marL="68580" marR="68580" marT="34290" marB="34290"/>
                </a:tc>
                <a:tc>
                  <a:txBody>
                    <a:bodyPr/>
                    <a:lstStyle/>
                    <a:p>
                      <a:r>
                        <a:rPr lang="en-US" altLang="zh-TW" sz="1000"/>
                        <a:t>General performance problem with many possible causes</a:t>
                      </a:r>
                      <a:endParaRPr lang="zh-TW" altLang="en-US" sz="1000"/>
                    </a:p>
                  </a:txBody>
                  <a:tcPr marL="68580" marR="68580" marT="34290" marB="34290"/>
                </a:tc>
                <a:extLst>
                  <a:ext uri="{0D108BD9-81ED-4DB2-BD59-A6C34878D82A}">
                    <a16:rowId xmlns:a16="http://schemas.microsoft.com/office/drawing/2014/main" val="10001"/>
                  </a:ext>
                </a:extLst>
              </a:tr>
              <a:tr h="278130">
                <a:tc>
                  <a:txBody>
                    <a:bodyPr/>
                    <a:lstStyle/>
                    <a:p>
                      <a:r>
                        <a:rPr lang="en-US" altLang="zh-TW" sz="1000"/>
                        <a:t>Load time (Load + gen time)</a:t>
                      </a:r>
                      <a:endParaRPr lang="zh-TW" altLang="en-US" sz="1000"/>
                    </a:p>
                  </a:txBody>
                  <a:tcPr marL="68580" marR="68580" marT="34290" marB="34290"/>
                </a:tc>
                <a:tc>
                  <a:txBody>
                    <a:bodyPr/>
                    <a:lstStyle/>
                    <a:p>
                      <a:r>
                        <a:rPr lang="en-US" altLang="zh-TW" sz="1000"/>
                        <a:t>&lt;50 </a:t>
                      </a:r>
                      <a:r>
                        <a:rPr lang="en-US" altLang="zh-TW" sz="1000" err="1"/>
                        <a:t>ms</a:t>
                      </a:r>
                      <a:endParaRPr lang="zh-TW" altLang="en-US" sz="1000"/>
                    </a:p>
                  </a:txBody>
                  <a:tcPr marL="68580" marR="68580" marT="34290" marB="34290"/>
                </a:tc>
                <a:tc>
                  <a:txBody>
                    <a:bodyPr/>
                    <a:lstStyle/>
                    <a:p>
                      <a:r>
                        <a:rPr lang="en-US" altLang="zh-TW" sz="1000"/>
                        <a:t>Program buffer too</a:t>
                      </a:r>
                      <a:r>
                        <a:rPr lang="en-US" altLang="zh-TW" sz="1000" baseline="0"/>
                        <a:t> small or CPU bottleneck</a:t>
                      </a:r>
                      <a:endParaRPr lang="zh-TW" altLang="en-US" sz="1000"/>
                    </a:p>
                  </a:txBody>
                  <a:tcPr marL="68580" marR="68580" marT="34290" marB="34290"/>
                </a:tc>
                <a:extLst>
                  <a:ext uri="{0D108BD9-81ED-4DB2-BD59-A6C34878D82A}">
                    <a16:rowId xmlns:a16="http://schemas.microsoft.com/office/drawing/2014/main" val="10002"/>
                  </a:ext>
                </a:extLst>
              </a:tr>
              <a:tr h="377190">
                <a:tc>
                  <a:txBody>
                    <a:bodyPr/>
                    <a:lstStyle/>
                    <a:p>
                      <a:r>
                        <a:rPr lang="en-US" altLang="zh-TW" sz="1000"/>
                        <a:t>Roll-in time, Roll out time</a:t>
                      </a:r>
                      <a:endParaRPr lang="zh-TW" altLang="en-US" sz="1000"/>
                    </a:p>
                  </a:txBody>
                  <a:tcPr marL="68580" marR="68580" marT="34290" marB="34290"/>
                </a:tc>
                <a:tc>
                  <a:txBody>
                    <a:bodyPr/>
                    <a:lstStyle/>
                    <a:p>
                      <a:r>
                        <a:rPr lang="en-US" altLang="zh-TW" sz="1000"/>
                        <a:t>&lt;20 </a:t>
                      </a:r>
                      <a:r>
                        <a:rPr lang="en-US" altLang="zh-TW" sz="1000" err="1"/>
                        <a:t>ms</a:t>
                      </a:r>
                      <a:endParaRPr lang="zh-TW" altLang="en-US" sz="1000"/>
                    </a:p>
                  </a:txBody>
                  <a:tcPr marL="68580" marR="68580" marT="34290" marB="34290"/>
                </a:tc>
                <a:tc>
                  <a:txBody>
                    <a:bodyPr/>
                    <a:lstStyle/>
                    <a:p>
                      <a:r>
                        <a:rPr lang="en-US" altLang="zh-TW" sz="1000"/>
                        <a:t>SAP roll</a:t>
                      </a:r>
                      <a:r>
                        <a:rPr lang="en-US" altLang="zh-TW" sz="1000" baseline="0"/>
                        <a:t> buffer or SAP extended memory too small or CPU bottleneck</a:t>
                      </a:r>
                      <a:endParaRPr lang="zh-TW" altLang="en-US" sz="1000"/>
                    </a:p>
                  </a:txBody>
                  <a:tcPr marL="68580" marR="68580" marT="34290" marB="34290"/>
                </a:tc>
                <a:extLst>
                  <a:ext uri="{0D108BD9-81ED-4DB2-BD59-A6C34878D82A}">
                    <a16:rowId xmlns:a16="http://schemas.microsoft.com/office/drawing/2014/main" val="10003"/>
                  </a:ext>
                </a:extLst>
              </a:tr>
              <a:tr h="531495">
                <a:tc>
                  <a:txBody>
                    <a:bodyPr/>
                    <a:lstStyle/>
                    <a:p>
                      <a:r>
                        <a:rPr lang="en-US" altLang="zh-TW" sz="1000"/>
                        <a:t>Roll wait</a:t>
                      </a:r>
                      <a:r>
                        <a:rPr lang="en-US" altLang="zh-TW" sz="1000" baseline="0"/>
                        <a:t> time</a:t>
                      </a:r>
                      <a:endParaRPr lang="zh-TW" altLang="en-US" sz="1000"/>
                    </a:p>
                  </a:txBody>
                  <a:tcPr marL="68580" marR="68580" marT="34290" marB="34290"/>
                </a:tc>
                <a:tc>
                  <a:txBody>
                    <a:bodyPr/>
                    <a:lstStyle/>
                    <a:p>
                      <a:r>
                        <a:rPr lang="en-US" altLang="zh-TW" sz="1000"/>
                        <a:t>&lt;200 </a:t>
                      </a:r>
                      <a:r>
                        <a:rPr lang="en-US" altLang="zh-TW" sz="1000" err="1"/>
                        <a:t>ms</a:t>
                      </a:r>
                      <a:endParaRPr lang="zh-TW" altLang="en-US" sz="1000"/>
                    </a:p>
                  </a:txBody>
                  <a:tcPr marL="68580" marR="68580" marT="34290" marB="34290"/>
                </a:tc>
                <a:tc>
                  <a:txBody>
                    <a:bodyPr/>
                    <a:lstStyle/>
                    <a:p>
                      <a:r>
                        <a:rPr lang="en-US" altLang="zh-TW" sz="1000"/>
                        <a:t>Problem with frontend</a:t>
                      </a:r>
                      <a:r>
                        <a:rPr lang="en-US" altLang="zh-TW" sz="1000" baseline="0"/>
                        <a:t> communication (together with higher GUI time) or with communication with external component</a:t>
                      </a:r>
                      <a:endParaRPr lang="zh-TW" altLang="en-US" sz="1000"/>
                    </a:p>
                  </a:txBody>
                  <a:tcPr marL="68580" marR="68580" marT="34290" marB="34290"/>
                </a:tc>
                <a:extLst>
                  <a:ext uri="{0D108BD9-81ED-4DB2-BD59-A6C34878D82A}">
                    <a16:rowId xmlns:a16="http://schemas.microsoft.com/office/drawing/2014/main" val="10004"/>
                  </a:ext>
                </a:extLst>
              </a:tr>
              <a:tr h="377190">
                <a:tc>
                  <a:txBody>
                    <a:bodyPr/>
                    <a:lstStyle/>
                    <a:p>
                      <a:r>
                        <a:rPr lang="en-US" altLang="zh-TW" sz="1000"/>
                        <a:t>GUI time </a:t>
                      </a:r>
                      <a:endParaRPr lang="zh-TW" altLang="en-US" sz="1000"/>
                    </a:p>
                  </a:txBody>
                  <a:tcPr marL="68580" marR="68580" marT="34290" marB="34290"/>
                </a:tc>
                <a:tc>
                  <a:txBody>
                    <a:bodyPr/>
                    <a:lstStyle/>
                    <a:p>
                      <a:r>
                        <a:rPr lang="en-US" altLang="zh-TW" sz="1000"/>
                        <a:t>&lt;200 </a:t>
                      </a:r>
                      <a:r>
                        <a:rPr lang="en-US" altLang="zh-TW" sz="1000" err="1"/>
                        <a:t>ms</a:t>
                      </a:r>
                      <a:endParaRPr lang="zh-TW" altLang="en-US" sz="1000"/>
                    </a:p>
                  </a:txBody>
                  <a:tcPr marL="68580" marR="68580" marT="34290" marB="34290"/>
                </a:tc>
                <a:tc>
                  <a:txBody>
                    <a:bodyPr/>
                    <a:lstStyle/>
                    <a:p>
                      <a:r>
                        <a:rPr lang="en-US" altLang="zh-TW" sz="1000"/>
                        <a:t>Problem with frontend communication ( together</a:t>
                      </a:r>
                      <a:r>
                        <a:rPr lang="en-US" altLang="zh-TW" sz="1000" baseline="0"/>
                        <a:t> with higher roll wait time)</a:t>
                      </a:r>
                      <a:endParaRPr lang="zh-TW" altLang="en-US" sz="1000"/>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94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Guideline Values for Analyzing Average Response Time for Task Type Dialog - 2</a:t>
            </a:r>
            <a:endParaRPr lang="zh-TW" altLang="en-US"/>
          </a:p>
        </p:txBody>
      </p:sp>
      <p:graphicFrame>
        <p:nvGraphicFramePr>
          <p:cNvPr id="5" name="內容版面配置區 4"/>
          <p:cNvGraphicFramePr>
            <a:graphicFrameLocks noGrp="1"/>
          </p:cNvGraphicFramePr>
          <p:nvPr>
            <p:ph idx="1"/>
          </p:nvPr>
        </p:nvGraphicFramePr>
        <p:xfrm>
          <a:off x="1165861" y="1379221"/>
          <a:ext cx="6812279" cy="2577465"/>
        </p:xfrm>
        <a:graphic>
          <a:graphicData uri="http://schemas.openxmlformats.org/drawingml/2006/table">
            <a:tbl>
              <a:tblPr firstRow="1" bandRow="1">
                <a:tableStyleId>{8EC20E35-A176-4012-BC5E-935CFFF8708E}</a:tableStyleId>
              </a:tblPr>
              <a:tblGrid>
                <a:gridCol w="1988054">
                  <a:extLst>
                    <a:ext uri="{9D8B030D-6E8A-4147-A177-3AD203B41FA5}">
                      <a16:colId xmlns:a16="http://schemas.microsoft.com/office/drawing/2014/main" val="20000"/>
                    </a:ext>
                  </a:extLst>
                </a:gridCol>
                <a:gridCol w="1979170">
                  <a:extLst>
                    <a:ext uri="{9D8B030D-6E8A-4147-A177-3AD203B41FA5}">
                      <a16:colId xmlns:a16="http://schemas.microsoft.com/office/drawing/2014/main" val="20001"/>
                    </a:ext>
                  </a:extLst>
                </a:gridCol>
                <a:gridCol w="2845055">
                  <a:extLst>
                    <a:ext uri="{9D8B030D-6E8A-4147-A177-3AD203B41FA5}">
                      <a16:colId xmlns:a16="http://schemas.microsoft.com/office/drawing/2014/main" val="20002"/>
                    </a:ext>
                  </a:extLst>
                </a:gridCol>
              </a:tblGrid>
              <a:tr h="278130">
                <a:tc>
                  <a:txBody>
                    <a:bodyPr/>
                    <a:lstStyle/>
                    <a:p>
                      <a:r>
                        <a:rPr lang="en-US" altLang="zh-TW" sz="1000"/>
                        <a:t>Time</a:t>
                      </a:r>
                      <a:endParaRPr lang="zh-TW" altLang="en-US" sz="1000"/>
                    </a:p>
                  </a:txBody>
                  <a:tcPr marL="68580" marR="68580" marT="34290" marB="34290"/>
                </a:tc>
                <a:tc>
                  <a:txBody>
                    <a:bodyPr/>
                    <a:lstStyle/>
                    <a:p>
                      <a:r>
                        <a:rPr lang="en-US" altLang="zh-TW" sz="1000"/>
                        <a:t>Guideline Value</a:t>
                      </a:r>
                      <a:endParaRPr lang="zh-TW" altLang="en-US" sz="1000"/>
                    </a:p>
                  </a:txBody>
                  <a:tcPr marL="68580" marR="68580" marT="34290" marB="34290"/>
                </a:tc>
                <a:tc>
                  <a:txBody>
                    <a:bodyPr/>
                    <a:lstStyle/>
                    <a:p>
                      <a:r>
                        <a:rPr lang="en-US" altLang="zh-TW" sz="1000"/>
                        <a:t>Problem Indicated</a:t>
                      </a:r>
                      <a:endParaRPr lang="zh-TW" altLang="en-US" sz="1000"/>
                    </a:p>
                  </a:txBody>
                  <a:tcPr marL="68580" marR="68580" marT="34290" marB="34290"/>
                </a:tc>
                <a:extLst>
                  <a:ext uri="{0D108BD9-81ED-4DB2-BD59-A6C34878D82A}">
                    <a16:rowId xmlns:a16="http://schemas.microsoft.com/office/drawing/2014/main" val="10000"/>
                  </a:ext>
                </a:extLst>
              </a:tr>
              <a:tr h="278130">
                <a:tc>
                  <a:txBody>
                    <a:bodyPr/>
                    <a:lstStyle/>
                    <a:p>
                      <a:r>
                        <a:rPr lang="en-US" altLang="zh-TW" sz="1000" err="1"/>
                        <a:t>Enqueue</a:t>
                      </a:r>
                      <a:r>
                        <a:rPr lang="en-US" altLang="zh-TW" sz="1000" baseline="0"/>
                        <a:t> time</a:t>
                      </a:r>
                      <a:endParaRPr lang="zh-TW" altLang="en-US" sz="1000"/>
                    </a:p>
                  </a:txBody>
                  <a:tcPr marL="68580" marR="68580" marT="34290" marB="34290"/>
                </a:tc>
                <a:tc>
                  <a:txBody>
                    <a:bodyPr/>
                    <a:lstStyle/>
                    <a:p>
                      <a:r>
                        <a:rPr lang="en-US" altLang="zh-TW" sz="1000"/>
                        <a:t>&lt;5 </a:t>
                      </a:r>
                      <a:r>
                        <a:rPr lang="en-US" altLang="zh-TW" sz="1000" err="1"/>
                        <a:t>ms</a:t>
                      </a:r>
                      <a:endParaRPr lang="zh-TW" altLang="en-US" sz="1000"/>
                    </a:p>
                  </a:txBody>
                  <a:tcPr marL="68580" marR="68580" marT="34290" marB="34290"/>
                </a:tc>
                <a:tc>
                  <a:txBody>
                    <a:bodyPr/>
                    <a:lstStyle/>
                    <a:p>
                      <a:r>
                        <a:rPr lang="en-US" altLang="zh-TW" sz="1000"/>
                        <a:t>Problem with </a:t>
                      </a:r>
                      <a:r>
                        <a:rPr lang="en-US" altLang="zh-TW" sz="1000" err="1"/>
                        <a:t>enqueue</a:t>
                      </a:r>
                      <a:r>
                        <a:rPr lang="en-US" altLang="zh-TW" sz="1000"/>
                        <a:t> or network problems</a:t>
                      </a:r>
                      <a:endParaRPr lang="zh-TW" altLang="en-US" sz="1000"/>
                    </a:p>
                  </a:txBody>
                  <a:tcPr marL="68580" marR="68580" marT="34290" marB="34290"/>
                </a:tc>
                <a:extLst>
                  <a:ext uri="{0D108BD9-81ED-4DB2-BD59-A6C34878D82A}">
                    <a16:rowId xmlns:a16="http://schemas.microsoft.com/office/drawing/2014/main" val="10001"/>
                  </a:ext>
                </a:extLst>
              </a:tr>
              <a:tr h="377190">
                <a:tc>
                  <a:txBody>
                    <a:bodyPr/>
                    <a:lstStyle/>
                    <a:p>
                      <a:r>
                        <a:rPr lang="en-US" altLang="zh-TW" sz="1000"/>
                        <a:t>Processing time</a:t>
                      </a:r>
                      <a:br>
                        <a:rPr lang="en-US" altLang="zh-TW" sz="1000"/>
                      </a:br>
                      <a:r>
                        <a:rPr lang="en-US" altLang="zh-TW" sz="1000"/>
                        <a:t>CPU</a:t>
                      </a:r>
                      <a:r>
                        <a:rPr lang="en-US" altLang="zh-TW" sz="1000" baseline="0"/>
                        <a:t> time</a:t>
                      </a:r>
                      <a:endParaRPr lang="zh-TW" altLang="en-US" sz="1000"/>
                    </a:p>
                  </a:txBody>
                  <a:tcPr marL="68580" marR="68580" marT="34290" marB="34290"/>
                </a:tc>
                <a:tc>
                  <a:txBody>
                    <a:bodyPr/>
                    <a:lstStyle/>
                    <a:p>
                      <a:r>
                        <a:rPr lang="en-US" altLang="zh-TW" sz="1000"/>
                        <a:t>Processing</a:t>
                      </a:r>
                      <a:r>
                        <a:rPr lang="en-US" altLang="zh-TW" sz="1000" baseline="0"/>
                        <a:t> time</a:t>
                      </a:r>
                      <a:br>
                        <a:rPr lang="en-US" altLang="zh-TW" sz="1000" baseline="0"/>
                      </a:br>
                      <a:r>
                        <a:rPr lang="en-US" altLang="zh-TW" sz="1000" baseline="0"/>
                        <a:t>&lt;2 x CPU time</a:t>
                      </a:r>
                      <a:endParaRPr lang="zh-TW" altLang="en-US" sz="1000"/>
                    </a:p>
                  </a:txBody>
                  <a:tcPr marL="68580" marR="68580" marT="34290" marB="34290"/>
                </a:tc>
                <a:tc>
                  <a:txBody>
                    <a:bodyPr/>
                    <a:lstStyle/>
                    <a:p>
                      <a:r>
                        <a:rPr lang="en-US" altLang="zh-TW" sz="1000"/>
                        <a:t>CPU bottleneck or communication</a:t>
                      </a:r>
                      <a:r>
                        <a:rPr lang="en-US" altLang="zh-TW" sz="1000" baseline="0"/>
                        <a:t> problem</a:t>
                      </a:r>
                      <a:endParaRPr lang="zh-TW" altLang="en-US" sz="1000"/>
                    </a:p>
                  </a:txBody>
                  <a:tcPr marL="68580" marR="68580" marT="34290" marB="34290"/>
                </a:tc>
                <a:extLst>
                  <a:ext uri="{0D108BD9-81ED-4DB2-BD59-A6C34878D82A}">
                    <a16:rowId xmlns:a16="http://schemas.microsoft.com/office/drawing/2014/main" val="10002"/>
                  </a:ext>
                </a:extLst>
              </a:tr>
              <a:tr h="531495">
                <a:tc>
                  <a:txBody>
                    <a:bodyPr/>
                    <a:lstStyle/>
                    <a:p>
                      <a:r>
                        <a:rPr lang="en-US" altLang="zh-TW" sz="1000"/>
                        <a:t>Database time (DB request time)</a:t>
                      </a:r>
                      <a:endParaRPr lang="zh-TW" altLang="en-US" sz="1000"/>
                    </a:p>
                  </a:txBody>
                  <a:tcPr marL="68580" marR="68580" marT="34290" marB="34290"/>
                </a:tc>
                <a:tc>
                  <a:txBody>
                    <a:bodyPr/>
                    <a:lstStyle/>
                    <a:p>
                      <a:r>
                        <a:rPr lang="en-US" altLang="zh-TW" sz="1000"/>
                        <a:t>&lt;40% of response</a:t>
                      </a:r>
                      <a:r>
                        <a:rPr lang="en-US" altLang="zh-TW" sz="1000" baseline="0"/>
                        <a:t> time minus dispatcher wait time; Guideline value 200-600 </a:t>
                      </a:r>
                      <a:r>
                        <a:rPr lang="en-US" altLang="zh-TW" sz="1000" baseline="0" err="1"/>
                        <a:t>ms</a:t>
                      </a:r>
                      <a:endParaRPr lang="zh-TW" altLang="en-US" sz="1000"/>
                    </a:p>
                  </a:txBody>
                  <a:tcPr marL="68580" marR="68580" marT="34290" marB="34290"/>
                </a:tc>
                <a:tc>
                  <a:txBody>
                    <a:bodyPr/>
                    <a:lstStyle/>
                    <a:p>
                      <a:r>
                        <a:rPr lang="en-US" altLang="zh-TW" sz="1000"/>
                        <a:t>Database problem, network problem,</a:t>
                      </a:r>
                      <a:r>
                        <a:rPr lang="en-US" altLang="zh-TW" sz="1000" baseline="0"/>
                        <a:t> or CPU bottleneck</a:t>
                      </a:r>
                      <a:endParaRPr lang="zh-TW" altLang="en-US" sz="1000"/>
                    </a:p>
                  </a:txBody>
                  <a:tcPr marL="68580" marR="68580" marT="34290" marB="34290"/>
                </a:tc>
                <a:extLst>
                  <a:ext uri="{0D108BD9-81ED-4DB2-BD59-A6C34878D82A}">
                    <a16:rowId xmlns:a16="http://schemas.microsoft.com/office/drawing/2014/main" val="10003"/>
                  </a:ext>
                </a:extLst>
              </a:tr>
              <a:tr h="278130">
                <a:tc>
                  <a:txBody>
                    <a:bodyPr/>
                    <a:lstStyle/>
                    <a:p>
                      <a:r>
                        <a:rPr lang="en-US" altLang="zh-TW" sz="1000"/>
                        <a:t>Time per DB request</a:t>
                      </a:r>
                      <a:endParaRPr lang="zh-TW" altLang="en-US" sz="1000"/>
                    </a:p>
                  </a:txBody>
                  <a:tcPr marL="68580" marR="68580" marT="34290" marB="34290"/>
                </a:tc>
                <a:tc>
                  <a:txBody>
                    <a:bodyPr/>
                    <a:lstStyle/>
                    <a:p>
                      <a:r>
                        <a:rPr lang="en-US" altLang="zh-TW" sz="1000"/>
                        <a:t>&lt;5</a:t>
                      </a:r>
                      <a:r>
                        <a:rPr lang="en-US" altLang="zh-TW" sz="1000" baseline="0"/>
                        <a:t> </a:t>
                      </a:r>
                      <a:r>
                        <a:rPr lang="en-US" altLang="zh-TW" sz="1000" baseline="0" err="1"/>
                        <a:t>ms</a:t>
                      </a:r>
                      <a:endParaRPr lang="zh-TW" altLang="en-US" sz="1000"/>
                    </a:p>
                  </a:txBody>
                  <a:tcPr marL="68580" marR="68580" marT="34290" marB="34290"/>
                </a:tc>
                <a:tc>
                  <a:txBody>
                    <a:bodyPr/>
                    <a:lstStyle/>
                    <a:p>
                      <a:r>
                        <a:rPr lang="en-US" altLang="zh-TW" sz="1000"/>
                        <a:t>Database Problem</a:t>
                      </a:r>
                      <a:endParaRPr lang="zh-TW" altLang="en-US" sz="1000"/>
                    </a:p>
                  </a:txBody>
                  <a:tcPr marL="68580" marR="68580" marT="34290" marB="34290"/>
                </a:tc>
                <a:extLst>
                  <a:ext uri="{0D108BD9-81ED-4DB2-BD59-A6C34878D82A}">
                    <a16:rowId xmlns:a16="http://schemas.microsoft.com/office/drawing/2014/main" val="10004"/>
                  </a:ext>
                </a:extLst>
              </a:tr>
              <a:tr h="278130">
                <a:tc>
                  <a:txBody>
                    <a:bodyPr/>
                    <a:lstStyle/>
                    <a:p>
                      <a:r>
                        <a:rPr lang="en-US" altLang="zh-TW" sz="1000"/>
                        <a:t>Direct reads</a:t>
                      </a:r>
                      <a:endParaRPr lang="zh-TW" altLang="en-US" sz="1000"/>
                    </a:p>
                  </a:txBody>
                  <a:tcPr marL="68580" marR="68580" marT="34290" marB="34290"/>
                </a:tc>
                <a:tc>
                  <a:txBody>
                    <a:bodyPr/>
                    <a:lstStyle/>
                    <a:p>
                      <a:r>
                        <a:rPr lang="en-US" altLang="zh-TW" sz="1000"/>
                        <a:t>&lt;2 </a:t>
                      </a:r>
                      <a:r>
                        <a:rPr lang="en-US" altLang="zh-TW" sz="1000" err="1"/>
                        <a:t>ms</a:t>
                      </a:r>
                      <a:endParaRPr lang="zh-TW" altLang="en-US" sz="1000"/>
                    </a:p>
                  </a:txBody>
                  <a:tcPr marL="68580" marR="68580" marT="34290" marB="34290"/>
                </a:tc>
                <a:tc>
                  <a:txBody>
                    <a:bodyPr/>
                    <a:lstStyle/>
                    <a:p>
                      <a:r>
                        <a:rPr lang="en-US" altLang="zh-TW" sz="1000"/>
                        <a:t>Database Problem</a:t>
                      </a:r>
                      <a:endParaRPr lang="zh-TW" altLang="en-US" sz="1000"/>
                    </a:p>
                  </a:txBody>
                  <a:tcPr marL="68580" marR="68580" marT="34290" marB="34290"/>
                </a:tc>
                <a:extLst>
                  <a:ext uri="{0D108BD9-81ED-4DB2-BD59-A6C34878D82A}">
                    <a16:rowId xmlns:a16="http://schemas.microsoft.com/office/drawing/2014/main" val="10005"/>
                  </a:ext>
                </a:extLst>
              </a:tr>
              <a:tr h="278130">
                <a:tc>
                  <a:txBody>
                    <a:bodyPr/>
                    <a:lstStyle/>
                    <a:p>
                      <a:r>
                        <a:rPr lang="en-US" altLang="zh-TW" sz="1000"/>
                        <a:t>Sequential reads</a:t>
                      </a:r>
                      <a:endParaRPr lang="zh-TW" altLang="en-US" sz="1000"/>
                    </a:p>
                  </a:txBody>
                  <a:tcPr marL="68580" marR="68580" marT="34290" marB="34290"/>
                </a:tc>
                <a:tc>
                  <a:txBody>
                    <a:bodyPr/>
                    <a:lstStyle/>
                    <a:p>
                      <a:r>
                        <a:rPr lang="en-US" altLang="zh-TW" sz="1000"/>
                        <a:t>&lt;10</a:t>
                      </a:r>
                      <a:r>
                        <a:rPr lang="en-US" altLang="zh-TW" sz="1000" baseline="0"/>
                        <a:t> </a:t>
                      </a:r>
                      <a:r>
                        <a:rPr lang="en-US" altLang="zh-TW" sz="1000" baseline="0" err="1"/>
                        <a:t>ms</a:t>
                      </a:r>
                      <a:endParaRPr lang="zh-TW" altLang="en-US" sz="1000"/>
                    </a:p>
                  </a:txBody>
                  <a:tcPr marL="68580" marR="68580" marT="34290" marB="34290"/>
                </a:tc>
                <a:tc>
                  <a:txBody>
                    <a:bodyPr/>
                    <a:lstStyle/>
                    <a:p>
                      <a:r>
                        <a:rPr lang="en-US" altLang="zh-TW" sz="1000"/>
                        <a:t>Database Problem</a:t>
                      </a:r>
                      <a:endParaRPr lang="zh-TW" altLang="en-US" sz="1000"/>
                    </a:p>
                  </a:txBody>
                  <a:tcPr marL="68580" marR="68580" marT="34290" marB="34290"/>
                </a:tc>
                <a:extLst>
                  <a:ext uri="{0D108BD9-81ED-4DB2-BD59-A6C34878D82A}">
                    <a16:rowId xmlns:a16="http://schemas.microsoft.com/office/drawing/2014/main" val="10006"/>
                  </a:ext>
                </a:extLst>
              </a:tr>
              <a:tr h="278130">
                <a:tc>
                  <a:txBody>
                    <a:bodyPr/>
                    <a:lstStyle/>
                    <a:p>
                      <a:r>
                        <a:rPr lang="en-US" altLang="zh-TW" sz="1000"/>
                        <a:t>Changes and commits</a:t>
                      </a:r>
                      <a:endParaRPr lang="zh-TW" altLang="en-US" sz="1000"/>
                    </a:p>
                  </a:txBody>
                  <a:tcPr marL="68580" marR="68580" marT="34290" marB="34290"/>
                </a:tc>
                <a:tc>
                  <a:txBody>
                    <a:bodyPr/>
                    <a:lstStyle/>
                    <a:p>
                      <a:r>
                        <a:rPr lang="en-US" altLang="zh-TW" sz="1000"/>
                        <a:t>&lt;25 </a:t>
                      </a:r>
                      <a:r>
                        <a:rPr lang="en-US" altLang="zh-TW" sz="1000" err="1"/>
                        <a:t>ms</a:t>
                      </a:r>
                      <a:endParaRPr lang="zh-TW" altLang="en-US" sz="1000"/>
                    </a:p>
                  </a:txBody>
                  <a:tcPr marL="68580" marR="68580" marT="34290" marB="34290"/>
                </a:tc>
                <a:tc>
                  <a:txBody>
                    <a:bodyPr/>
                    <a:lstStyle/>
                    <a:p>
                      <a:r>
                        <a:rPr lang="en-US" altLang="zh-TW" sz="1000"/>
                        <a:t>Database Problem</a:t>
                      </a:r>
                      <a:endParaRPr lang="zh-TW" altLang="en-US" sz="1000"/>
                    </a:p>
                  </a:txBody>
                  <a:tcPr marL="68580" marR="68580" marT="34290" marB="3429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5380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Processing a User Request</a:t>
            </a:r>
            <a:endParaRPr lang="zh-TW" altLang="en-US"/>
          </a:p>
        </p:txBody>
      </p:sp>
      <p:pic>
        <p:nvPicPr>
          <p:cNvPr id="4" name="圖片 3"/>
          <p:cNvPicPr>
            <a:picLocks noChangeAspect="1"/>
          </p:cNvPicPr>
          <p:nvPr/>
        </p:nvPicPr>
        <p:blipFill>
          <a:blip r:embed="rId2"/>
          <a:stretch>
            <a:fillRect/>
          </a:stretch>
        </p:blipFill>
        <p:spPr>
          <a:xfrm>
            <a:off x="1816979" y="720782"/>
            <a:ext cx="5508612" cy="3951931"/>
          </a:xfrm>
          <a:prstGeom prst="rect">
            <a:avLst/>
          </a:prstGeom>
        </p:spPr>
      </p:pic>
    </p:spTree>
    <p:extLst>
      <p:ext uri="{BB962C8B-B14F-4D97-AF65-F5344CB8AC3E}">
        <p14:creationId xmlns:p14="http://schemas.microsoft.com/office/powerpoint/2010/main" val="2082231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System Programs in the Transaction Profile</a:t>
            </a:r>
            <a:endParaRPr lang="zh-TW" altLang="en-US"/>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315596732"/>
              </p:ext>
            </p:extLst>
          </p:nvPr>
        </p:nvGraphicFramePr>
        <p:xfrm>
          <a:off x="1022271" y="1057910"/>
          <a:ext cx="7098028" cy="3512820"/>
        </p:xfrm>
        <a:graphic>
          <a:graphicData uri="http://schemas.openxmlformats.org/drawingml/2006/table">
            <a:tbl>
              <a:tblPr firstRow="1" bandRow="1">
                <a:tableStyleId>{8EC20E35-A176-4012-BC5E-935CFFF8708E}</a:tableStyleId>
              </a:tblPr>
              <a:tblGrid>
                <a:gridCol w="1169238">
                  <a:extLst>
                    <a:ext uri="{9D8B030D-6E8A-4147-A177-3AD203B41FA5}">
                      <a16:colId xmlns:a16="http://schemas.microsoft.com/office/drawing/2014/main" val="20000"/>
                    </a:ext>
                  </a:extLst>
                </a:gridCol>
                <a:gridCol w="4382150">
                  <a:extLst>
                    <a:ext uri="{9D8B030D-6E8A-4147-A177-3AD203B41FA5}">
                      <a16:colId xmlns:a16="http://schemas.microsoft.com/office/drawing/2014/main" val="20001"/>
                    </a:ext>
                  </a:extLst>
                </a:gridCol>
                <a:gridCol w="1546640">
                  <a:extLst>
                    <a:ext uri="{9D8B030D-6E8A-4147-A177-3AD203B41FA5}">
                      <a16:colId xmlns:a16="http://schemas.microsoft.com/office/drawing/2014/main" val="20002"/>
                    </a:ext>
                  </a:extLst>
                </a:gridCol>
              </a:tblGrid>
              <a:tr h="377190">
                <a:tc>
                  <a:txBody>
                    <a:bodyPr/>
                    <a:lstStyle/>
                    <a:p>
                      <a:r>
                        <a:rPr lang="en-US" altLang="zh-TW" sz="1000"/>
                        <a:t>Transaction</a:t>
                      </a:r>
                      <a:r>
                        <a:rPr lang="en-US" altLang="zh-TW" sz="1000" baseline="0"/>
                        <a:t> / Program</a:t>
                      </a:r>
                      <a:endParaRPr lang="zh-TW" altLang="en-US" sz="1000"/>
                    </a:p>
                  </a:txBody>
                  <a:tcPr marL="68580" marR="68580" marT="34290" marB="34290"/>
                </a:tc>
                <a:tc>
                  <a:txBody>
                    <a:bodyPr/>
                    <a:lstStyle/>
                    <a:p>
                      <a:r>
                        <a:rPr lang="en-US" altLang="zh-TW" sz="1000"/>
                        <a:t>Description / Comment</a:t>
                      </a:r>
                      <a:endParaRPr lang="zh-TW" altLang="en-US" sz="1000"/>
                    </a:p>
                  </a:txBody>
                  <a:tcPr marL="68580" marR="68580" marT="34290" marB="34290"/>
                </a:tc>
                <a:tc>
                  <a:txBody>
                    <a:bodyPr/>
                    <a:lstStyle/>
                    <a:p>
                      <a:r>
                        <a:rPr lang="en-US" altLang="zh-TW" sz="1000"/>
                        <a:t>Acceptable Response</a:t>
                      </a:r>
                      <a:r>
                        <a:rPr lang="en-US" altLang="zh-TW" sz="1000" baseline="0"/>
                        <a:t> Time</a:t>
                      </a:r>
                      <a:endParaRPr lang="zh-TW" altLang="en-US" sz="1000"/>
                    </a:p>
                  </a:txBody>
                  <a:tcPr marL="68580" marR="68580" marT="34290" marB="34290"/>
                </a:tc>
                <a:extLst>
                  <a:ext uri="{0D108BD9-81ED-4DB2-BD59-A6C34878D82A}">
                    <a16:rowId xmlns:a16="http://schemas.microsoft.com/office/drawing/2014/main" val="10000"/>
                  </a:ext>
                </a:extLst>
              </a:tr>
              <a:tr h="388620">
                <a:tc>
                  <a:txBody>
                    <a:bodyPr/>
                    <a:lstStyle/>
                    <a:p>
                      <a:r>
                        <a:rPr lang="en-US" altLang="zh-TW" sz="1000" err="1"/>
                        <a:t>MainMenu</a:t>
                      </a:r>
                      <a:endParaRPr lang="zh-TW" altLang="en-US" sz="1000"/>
                    </a:p>
                  </a:txBody>
                  <a:tcPr marL="68580" marR="68580" marT="34290" marB="34290"/>
                </a:tc>
                <a:tc>
                  <a:txBody>
                    <a:bodyPr/>
                    <a:lstStyle/>
                    <a:p>
                      <a:r>
                        <a:rPr lang="en-US" altLang="zh-TW" sz="1100"/>
                        <a:t>Actions in the menu. </a:t>
                      </a:r>
                      <a:r>
                        <a:rPr lang="en-US" altLang="zh-TW" sz="1100" err="1"/>
                        <a:t>MainMenu</a:t>
                      </a:r>
                      <a:r>
                        <a:rPr lang="en-US" altLang="zh-TW" sz="1100"/>
                        <a:t> frequently appears near the</a:t>
                      </a:r>
                      <a:r>
                        <a:rPr lang="en-US" altLang="zh-TW" sz="1100" baseline="0"/>
                        <a:t> top of the list if sorted according to Dialog Steps.</a:t>
                      </a:r>
                      <a:endParaRPr lang="zh-TW" altLang="en-US" sz="1100"/>
                    </a:p>
                  </a:txBody>
                  <a:tcPr marL="68580" marR="68580" marT="34290" marB="34290"/>
                </a:tc>
                <a:tc>
                  <a:txBody>
                    <a:bodyPr/>
                    <a:lstStyle/>
                    <a:p>
                      <a:r>
                        <a:rPr lang="en-US" altLang="zh-TW" sz="1000"/>
                        <a:t>&lt;100 </a:t>
                      </a:r>
                      <a:r>
                        <a:rPr lang="en-US" altLang="zh-TW" sz="1000" err="1"/>
                        <a:t>ms</a:t>
                      </a:r>
                      <a:endParaRPr lang="zh-TW" altLang="en-US" sz="1000"/>
                    </a:p>
                  </a:txBody>
                  <a:tcPr marL="68580" marR="68580" marT="34290" marB="34290"/>
                </a:tc>
                <a:extLst>
                  <a:ext uri="{0D108BD9-81ED-4DB2-BD59-A6C34878D82A}">
                    <a16:rowId xmlns:a16="http://schemas.microsoft.com/office/drawing/2014/main" val="10001"/>
                  </a:ext>
                </a:extLst>
              </a:tr>
              <a:tr h="388620">
                <a:tc>
                  <a:txBody>
                    <a:bodyPr/>
                    <a:lstStyle/>
                    <a:p>
                      <a:r>
                        <a:rPr lang="en-US" altLang="zh-TW" sz="1000" err="1"/>
                        <a:t>AutoABAP</a:t>
                      </a:r>
                      <a:endParaRPr lang="zh-TW" altLang="en-US" sz="1000"/>
                    </a:p>
                  </a:txBody>
                  <a:tcPr marL="68580" marR="68580" marT="34290" marB="34290"/>
                </a:tc>
                <a:tc>
                  <a:txBody>
                    <a:bodyPr/>
                    <a:lstStyle/>
                    <a:p>
                      <a:r>
                        <a:rPr lang="en-US" altLang="zh-TW" sz="1100"/>
                        <a:t>The </a:t>
                      </a:r>
                      <a:r>
                        <a:rPr lang="en-US" altLang="zh-TW" sz="1100" err="1"/>
                        <a:t>AutoABAP</a:t>
                      </a:r>
                      <a:r>
                        <a:rPr lang="en-US" altLang="zh-TW" sz="1100"/>
                        <a:t> runs periodically in the background and executes actions like those</a:t>
                      </a:r>
                      <a:r>
                        <a:rPr lang="en-US" altLang="zh-TW" sz="1100" baseline="0"/>
                        <a:t> required by the Alert Monitor</a:t>
                      </a:r>
                      <a:endParaRPr lang="zh-TW" altLang="en-US" sz="1100"/>
                    </a:p>
                  </a:txBody>
                  <a:tcPr marL="68580" marR="68580" marT="34290" marB="34290"/>
                </a:tc>
                <a:tc>
                  <a:txBody>
                    <a:bodyPr/>
                    <a:lstStyle/>
                    <a:p>
                      <a:r>
                        <a:rPr lang="en-US" altLang="zh-TW" sz="1000"/>
                        <a:t>&lt;1000</a:t>
                      </a:r>
                      <a:r>
                        <a:rPr lang="en-US" altLang="zh-TW" sz="1000" baseline="0"/>
                        <a:t> </a:t>
                      </a:r>
                      <a:r>
                        <a:rPr lang="en-US" altLang="zh-TW" sz="1000" baseline="0" err="1"/>
                        <a:t>ms</a:t>
                      </a:r>
                      <a:endParaRPr lang="zh-TW" altLang="en-US" sz="1000"/>
                    </a:p>
                  </a:txBody>
                  <a:tcPr marL="68580" marR="68580" marT="34290" marB="34290"/>
                </a:tc>
                <a:extLst>
                  <a:ext uri="{0D108BD9-81ED-4DB2-BD59-A6C34878D82A}">
                    <a16:rowId xmlns:a16="http://schemas.microsoft.com/office/drawing/2014/main" val="10002"/>
                  </a:ext>
                </a:extLst>
              </a:tr>
              <a:tr h="278130">
                <a:tc>
                  <a:txBody>
                    <a:bodyPr/>
                    <a:lstStyle/>
                    <a:p>
                      <a:r>
                        <a:rPr lang="en-US" altLang="zh-TW" sz="1000" err="1"/>
                        <a:t>Buf.Sync</a:t>
                      </a:r>
                      <a:endParaRPr lang="zh-TW" altLang="en-US" sz="1000"/>
                    </a:p>
                  </a:txBody>
                  <a:tcPr marL="68580" marR="68580" marT="34290" marB="34290"/>
                </a:tc>
                <a:tc>
                  <a:txBody>
                    <a:bodyPr/>
                    <a:lstStyle/>
                    <a:p>
                      <a:r>
                        <a:rPr lang="en-US" altLang="zh-TW" sz="1100"/>
                        <a:t>Display table buffer (buffer synchronization).</a:t>
                      </a:r>
                      <a:endParaRPr lang="zh-TW" altLang="en-US" sz="1100"/>
                    </a:p>
                  </a:txBody>
                  <a:tcPr marL="68580" marR="68580" marT="34290" marB="34290"/>
                </a:tc>
                <a:tc>
                  <a:txBody>
                    <a:bodyPr/>
                    <a:lstStyle/>
                    <a:p>
                      <a:r>
                        <a:rPr lang="en-US" altLang="zh-TW" sz="1000"/>
                        <a:t>&lt;1000</a:t>
                      </a:r>
                      <a:r>
                        <a:rPr lang="en-US" altLang="zh-TW" sz="1000" baseline="0"/>
                        <a:t> </a:t>
                      </a:r>
                      <a:r>
                        <a:rPr lang="en-US" altLang="zh-TW" sz="1000" baseline="0" err="1"/>
                        <a:t>ms</a:t>
                      </a:r>
                      <a:endParaRPr lang="zh-TW" altLang="en-US" sz="1000"/>
                    </a:p>
                  </a:txBody>
                  <a:tcPr marL="68580" marR="68580" marT="34290" marB="34290"/>
                </a:tc>
                <a:extLst>
                  <a:ext uri="{0D108BD9-81ED-4DB2-BD59-A6C34878D82A}">
                    <a16:rowId xmlns:a16="http://schemas.microsoft.com/office/drawing/2014/main" val="10003"/>
                  </a:ext>
                </a:extLst>
              </a:tr>
              <a:tr h="388620">
                <a:tc>
                  <a:txBody>
                    <a:bodyPr/>
                    <a:lstStyle/>
                    <a:p>
                      <a:r>
                        <a:rPr lang="en-US" altLang="zh-TW" sz="1000"/>
                        <a:t>(B)SCHDL</a:t>
                      </a:r>
                      <a:endParaRPr lang="zh-TW" altLang="en-US" sz="1000"/>
                    </a:p>
                  </a:txBody>
                  <a:tcPr marL="68580" marR="68580" marT="34290" marB="34290"/>
                </a:tc>
                <a:tc>
                  <a:txBody>
                    <a:bodyPr/>
                    <a:lstStyle/>
                    <a:p>
                      <a:r>
                        <a:rPr lang="en-US" altLang="zh-TW" sz="1100"/>
                        <a:t>The</a:t>
                      </a:r>
                      <a:r>
                        <a:rPr lang="en-US" altLang="zh-TW" sz="1100" baseline="0"/>
                        <a:t> batch scheduler runs periodically and check whether background programs are </a:t>
                      </a:r>
                      <a:r>
                        <a:rPr lang="en-US" altLang="zh-TW" sz="1100" baseline="0" err="1"/>
                        <a:t>dure</a:t>
                      </a:r>
                      <a:r>
                        <a:rPr lang="en-US" altLang="zh-TW" sz="1100" baseline="0"/>
                        <a:t> to be started</a:t>
                      </a:r>
                      <a:endParaRPr lang="zh-TW" altLang="en-US" sz="1100"/>
                    </a:p>
                  </a:txBody>
                  <a:tcPr marL="68580" marR="68580" marT="34290" marB="34290"/>
                </a:tc>
                <a:tc>
                  <a:txBody>
                    <a:bodyPr/>
                    <a:lstStyle/>
                    <a:p>
                      <a:endParaRPr lang="zh-TW" altLang="en-US" sz="1000"/>
                    </a:p>
                  </a:txBody>
                  <a:tcPr marL="68580" marR="68580" marT="34290" marB="34290"/>
                </a:tc>
                <a:extLst>
                  <a:ext uri="{0D108BD9-81ED-4DB2-BD59-A6C34878D82A}">
                    <a16:rowId xmlns:a16="http://schemas.microsoft.com/office/drawing/2014/main" val="10004"/>
                  </a:ext>
                </a:extLst>
              </a:tr>
              <a:tr h="1188720">
                <a:tc>
                  <a:txBody>
                    <a:bodyPr/>
                    <a:lstStyle/>
                    <a:p>
                      <a:r>
                        <a:rPr lang="en-US" altLang="zh-TW" sz="1000"/>
                        <a:t>RSCOLL00</a:t>
                      </a:r>
                      <a:endParaRPr lang="zh-TW" altLang="en-US" sz="1000"/>
                    </a:p>
                  </a:txBody>
                  <a:tcPr marL="68580" marR="68580" marT="34290" marB="34290"/>
                </a:tc>
                <a:tc>
                  <a:txBody>
                    <a:bodyPr/>
                    <a:lstStyle/>
                    <a:p>
                      <a:r>
                        <a:rPr lang="en-US" altLang="zh-TW" sz="1100"/>
                        <a:t>The performance</a:t>
                      </a:r>
                      <a:r>
                        <a:rPr lang="en-US" altLang="zh-TW" sz="1100" baseline="0"/>
                        <a:t> collector runs periodically and collects data on </a:t>
                      </a:r>
                      <a:r>
                        <a:rPr lang="en-US" altLang="zh-TW" sz="1100" baseline="0" err="1"/>
                        <a:t>performnace</a:t>
                      </a:r>
                      <a:r>
                        <a:rPr lang="en-US" altLang="zh-TW" sz="1100" baseline="0"/>
                        <a:t>. If you sort the transaction profile according to Response Time Total, this program is often near the top of the list. However, the CPU Time Total and DB Time Total columns indicate that this program produces little CPU or database time. Most of the response time for this program occurs when it is waiting in work processes for performance data.</a:t>
                      </a:r>
                      <a:endParaRPr lang="zh-TW" altLang="en-US" sz="1100"/>
                    </a:p>
                  </a:txBody>
                  <a:tcPr marL="68580" marR="68580" marT="34290" marB="34290"/>
                </a:tc>
                <a:tc>
                  <a:txBody>
                    <a:bodyPr/>
                    <a:lstStyle/>
                    <a:p>
                      <a:endParaRPr lang="zh-TW" altLang="en-US" sz="1000"/>
                    </a:p>
                  </a:txBody>
                  <a:tcPr marL="68580" marR="68580" marT="34290" marB="34290"/>
                </a:tc>
                <a:extLst>
                  <a:ext uri="{0D108BD9-81ED-4DB2-BD59-A6C34878D82A}">
                    <a16:rowId xmlns:a16="http://schemas.microsoft.com/office/drawing/2014/main" val="10005"/>
                  </a:ext>
                </a:extLst>
              </a:tr>
              <a:tr h="388620">
                <a:tc>
                  <a:txBody>
                    <a:bodyPr/>
                    <a:lstStyle/>
                    <a:p>
                      <a:r>
                        <a:rPr lang="en-US" altLang="zh-TW" sz="1000"/>
                        <a:t>RSM13000</a:t>
                      </a:r>
                      <a:endParaRPr lang="zh-TW" altLang="en-US" sz="1000"/>
                    </a:p>
                  </a:txBody>
                  <a:tcPr marL="68580" marR="68580" marT="34290" marB="34290"/>
                </a:tc>
                <a:tc>
                  <a:txBody>
                    <a:bodyPr/>
                    <a:lstStyle/>
                    <a:p>
                      <a:r>
                        <a:rPr lang="en-US" altLang="zh-TW" sz="1100"/>
                        <a:t>The update program is used to summarize all update module statistics that cannot be ascribed</a:t>
                      </a:r>
                      <a:r>
                        <a:rPr lang="en-US" altLang="zh-TW" sz="1100" baseline="0"/>
                        <a:t> to a transaction.</a:t>
                      </a:r>
                      <a:endParaRPr lang="zh-TW" altLang="en-US" sz="1100"/>
                    </a:p>
                  </a:txBody>
                  <a:tcPr marL="68580" marR="68580" marT="34290" marB="34290"/>
                </a:tc>
                <a:tc>
                  <a:txBody>
                    <a:bodyPr/>
                    <a:lstStyle/>
                    <a:p>
                      <a:r>
                        <a:rPr lang="en-US" altLang="zh-TW" sz="1000"/>
                        <a:t>&lt;3000 </a:t>
                      </a:r>
                      <a:r>
                        <a:rPr lang="en-US" altLang="zh-TW" sz="1000" err="1"/>
                        <a:t>ms</a:t>
                      </a:r>
                      <a:endParaRPr lang="zh-TW" altLang="en-US" sz="100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52731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Buffers [ST02]</a:t>
            </a:r>
            <a:endParaRPr lang="zh-TW" altLang="en-US"/>
          </a:p>
        </p:txBody>
      </p:sp>
      <p:sp>
        <p:nvSpPr>
          <p:cNvPr id="3" name="內容版面配置區 2"/>
          <p:cNvSpPr>
            <a:spLocks noGrp="1"/>
          </p:cNvSpPr>
          <p:nvPr>
            <p:ph idx="1"/>
          </p:nvPr>
        </p:nvSpPr>
        <p:spPr>
          <a:xfrm>
            <a:off x="228600" y="926193"/>
            <a:ext cx="8686800" cy="3623072"/>
          </a:xfrm>
        </p:spPr>
        <p:txBody>
          <a:bodyPr/>
          <a:lstStyle/>
          <a:p>
            <a:r>
              <a:rPr lang="en-US" altLang="zh-TW" b="1"/>
              <a:t>Buffers:</a:t>
            </a:r>
            <a:r>
              <a:rPr lang="en-US" altLang="zh-TW"/>
              <a:t> There are several buffers and they help to access data more rapidly, as well as to execute ABAP programs faster. An access to a buffer  can be one hundred times faster than an access to the database.</a:t>
            </a:r>
            <a:br>
              <a:rPr lang="en-US" altLang="zh-TW"/>
            </a:br>
            <a:endParaRPr lang="en-US" altLang="zh-TW"/>
          </a:p>
          <a:p>
            <a:pPr marL="85725" indent="0">
              <a:buNone/>
            </a:pPr>
            <a:r>
              <a:rPr lang="en-US" altLang="zh-TW"/>
              <a:t>	</a:t>
            </a:r>
            <a:r>
              <a:rPr lang="en-US" altLang="zh-TW" i="1">
                <a:effectLst>
                  <a:outerShdw blurRad="38100" dist="38100" dir="2700000" algn="tl">
                    <a:srgbClr val="000000">
                      <a:alpha val="43137"/>
                    </a:srgbClr>
                  </a:outerShdw>
                </a:effectLst>
              </a:rPr>
              <a:t>Therefore, applying the rules with care can lead optimal performance.</a:t>
            </a:r>
          </a:p>
          <a:p>
            <a:pPr marL="85725" indent="0">
              <a:buNone/>
            </a:pPr>
            <a:endParaRPr lang="en-US" altLang="zh-TW"/>
          </a:p>
        </p:txBody>
      </p:sp>
      <p:pic>
        <p:nvPicPr>
          <p:cNvPr id="6" name="圖片 5">
            <a:extLst>
              <a:ext uri="{FF2B5EF4-FFF2-40B4-BE49-F238E27FC236}">
                <a16:creationId xmlns:a16="http://schemas.microsoft.com/office/drawing/2014/main" id="{A16A60FF-ABEF-4F91-9690-453E38EAFA82}"/>
              </a:ext>
            </a:extLst>
          </p:cNvPr>
          <p:cNvPicPr>
            <a:picLocks noChangeAspect="1"/>
          </p:cNvPicPr>
          <p:nvPr/>
        </p:nvPicPr>
        <p:blipFill>
          <a:blip r:embed="rId2"/>
          <a:stretch>
            <a:fillRect/>
          </a:stretch>
        </p:blipFill>
        <p:spPr>
          <a:xfrm>
            <a:off x="228600" y="1879516"/>
            <a:ext cx="4343400" cy="2669549"/>
          </a:xfrm>
          <a:prstGeom prst="rect">
            <a:avLst/>
          </a:prstGeom>
        </p:spPr>
      </p:pic>
      <p:pic>
        <p:nvPicPr>
          <p:cNvPr id="5" name="圖片 4">
            <a:extLst>
              <a:ext uri="{FF2B5EF4-FFF2-40B4-BE49-F238E27FC236}">
                <a16:creationId xmlns:a16="http://schemas.microsoft.com/office/drawing/2014/main" id="{91F952DA-3236-7D5B-D549-9D37B457A638}"/>
              </a:ext>
            </a:extLst>
          </p:cNvPr>
          <p:cNvPicPr>
            <a:picLocks noChangeAspect="1"/>
          </p:cNvPicPr>
          <p:nvPr/>
        </p:nvPicPr>
        <p:blipFill>
          <a:blip r:embed="rId3"/>
          <a:stretch>
            <a:fillRect/>
          </a:stretch>
        </p:blipFill>
        <p:spPr>
          <a:xfrm>
            <a:off x="4572000" y="2074830"/>
            <a:ext cx="4477928" cy="2142478"/>
          </a:xfrm>
          <a:prstGeom prst="rect">
            <a:avLst/>
          </a:prstGeom>
        </p:spPr>
      </p:pic>
    </p:spTree>
    <p:extLst>
      <p:ext uri="{BB962C8B-B14F-4D97-AF65-F5344CB8AC3E}">
        <p14:creationId xmlns:p14="http://schemas.microsoft.com/office/powerpoint/2010/main" val="3359465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The Solution for the Problem</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3" name="圖片 2">
            <a:extLst>
              <a:ext uri="{FF2B5EF4-FFF2-40B4-BE49-F238E27FC236}">
                <a16:creationId xmlns:a16="http://schemas.microsoft.com/office/drawing/2014/main" id="{83039DBF-20F9-0827-917F-A0987B2A4E16}"/>
              </a:ext>
            </a:extLst>
          </p:cNvPr>
          <p:cNvPicPr>
            <a:picLocks noChangeAspect="1"/>
          </p:cNvPicPr>
          <p:nvPr/>
        </p:nvPicPr>
        <p:blipFill>
          <a:blip r:embed="rId2"/>
          <a:stretch>
            <a:fillRect/>
          </a:stretch>
        </p:blipFill>
        <p:spPr>
          <a:xfrm>
            <a:off x="1354598" y="572701"/>
            <a:ext cx="6433374" cy="4346995"/>
          </a:xfrm>
          <a:prstGeom prst="rect">
            <a:avLst/>
          </a:prstGeom>
        </p:spPr>
      </p:pic>
    </p:spTree>
    <p:extLst>
      <p:ext uri="{BB962C8B-B14F-4D97-AF65-F5344CB8AC3E}">
        <p14:creationId xmlns:p14="http://schemas.microsoft.com/office/powerpoint/2010/main" val="1423779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Table Buffer Type</a:t>
            </a:r>
            <a:endParaRPr lang="zh-TW" altLang="en-US"/>
          </a:p>
        </p:txBody>
      </p:sp>
      <p:sp>
        <p:nvSpPr>
          <p:cNvPr id="3" name="內容版面配置區 2"/>
          <p:cNvSpPr>
            <a:spLocks noGrp="1"/>
          </p:cNvSpPr>
          <p:nvPr>
            <p:ph idx="1"/>
          </p:nvPr>
        </p:nvSpPr>
        <p:spPr/>
        <p:txBody>
          <a:bodyPr/>
          <a:lstStyle/>
          <a:p>
            <a:r>
              <a:rPr lang="en-US" altLang="zh-TW"/>
              <a:t>There are three types of table buffering:</a:t>
            </a:r>
          </a:p>
          <a:p>
            <a:pPr lvl="1"/>
            <a:r>
              <a:rPr lang="en-US" altLang="zh-TW"/>
              <a:t>Partial buffering or single-record buffering</a:t>
            </a:r>
          </a:p>
          <a:p>
            <a:pPr lvl="1"/>
            <a:r>
              <a:rPr lang="en-US" altLang="zh-TW"/>
              <a:t>Generic Key buffering (by key fields)</a:t>
            </a:r>
          </a:p>
          <a:p>
            <a:pPr lvl="1"/>
            <a:r>
              <a:rPr lang="en-US" altLang="zh-TW"/>
              <a:t>Full buffering or resident buffering</a:t>
            </a:r>
          </a:p>
        </p:txBody>
      </p:sp>
      <p:pic>
        <p:nvPicPr>
          <p:cNvPr id="8" name="圖片 7">
            <a:extLst>
              <a:ext uri="{FF2B5EF4-FFF2-40B4-BE49-F238E27FC236}">
                <a16:creationId xmlns:a16="http://schemas.microsoft.com/office/drawing/2014/main" id="{64283EA0-E604-4C16-8416-9EC363515F1D}"/>
              </a:ext>
            </a:extLst>
          </p:cNvPr>
          <p:cNvPicPr>
            <a:picLocks noChangeAspect="1"/>
          </p:cNvPicPr>
          <p:nvPr/>
        </p:nvPicPr>
        <p:blipFill>
          <a:blip r:embed="rId2"/>
          <a:stretch>
            <a:fillRect/>
          </a:stretch>
        </p:blipFill>
        <p:spPr>
          <a:xfrm>
            <a:off x="3722076" y="735753"/>
            <a:ext cx="5313607" cy="4030321"/>
          </a:xfrm>
          <a:prstGeom prst="rect">
            <a:avLst/>
          </a:prstGeom>
        </p:spPr>
      </p:pic>
    </p:spTree>
    <p:extLst>
      <p:ext uri="{BB962C8B-B14F-4D97-AF65-F5344CB8AC3E}">
        <p14:creationId xmlns:p14="http://schemas.microsoft.com/office/powerpoint/2010/main" val="400171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fr-FR" altLang="zh-TW">
                <a:latin typeface="IBM Plex Sans" panose="020B0503050203000203"/>
                <a:ea typeface="微軟正黑體" panose="020B0604030504040204" pitchFamily="34" charset="-120"/>
                <a:cs typeface="IBM Plex Arabic" panose="020B0503050203000203" pitchFamily="34" charset="-78"/>
              </a:rPr>
              <a:t>SAP Table Buffer Change (SE13)</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3" name="內容版面配置區 4">
            <a:extLst>
              <a:ext uri="{FF2B5EF4-FFF2-40B4-BE49-F238E27FC236}">
                <a16:creationId xmlns:a16="http://schemas.microsoft.com/office/drawing/2014/main" id="{00028D4D-0434-4153-8B8C-DE67A4FA3A7F}"/>
              </a:ext>
            </a:extLst>
          </p:cNvPr>
          <p:cNvSpPr>
            <a:spLocks noGrp="1"/>
          </p:cNvSpPr>
          <p:nvPr>
            <p:ph idx="1"/>
          </p:nvPr>
        </p:nvSpPr>
        <p:spPr>
          <a:xfrm>
            <a:off x="302535" y="846105"/>
            <a:ext cx="8540153" cy="2922290"/>
          </a:xfrm>
        </p:spPr>
        <p:txBody>
          <a:bodyPr/>
          <a:lstStyle/>
          <a:p>
            <a:pPr defTabSz="308074">
              <a:spcBef>
                <a:spcPts val="304"/>
              </a:spcBef>
            </a:pPr>
            <a:r>
              <a:rPr lang="en-US" altLang="zh-TW" sz="162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Specify whether a table is allowed to be buffered or not</a:t>
            </a:r>
          </a:p>
          <a:p>
            <a:pPr defTabSz="308074">
              <a:spcBef>
                <a:spcPts val="304"/>
              </a:spcBef>
            </a:pPr>
            <a:r>
              <a:rPr lang="en-US" altLang="zh-TW" sz="162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Specify the buffering type </a:t>
            </a:r>
          </a:p>
        </p:txBody>
      </p:sp>
      <p:pic>
        <p:nvPicPr>
          <p:cNvPr id="4" name="圖片 3">
            <a:extLst>
              <a:ext uri="{FF2B5EF4-FFF2-40B4-BE49-F238E27FC236}">
                <a16:creationId xmlns:a16="http://schemas.microsoft.com/office/drawing/2014/main" id="{BCAC3184-6B2C-40BE-B456-6C8F87F98D5E}"/>
              </a:ext>
            </a:extLst>
          </p:cNvPr>
          <p:cNvPicPr>
            <a:picLocks noChangeAspect="1"/>
          </p:cNvPicPr>
          <p:nvPr/>
        </p:nvPicPr>
        <p:blipFill>
          <a:blip r:embed="rId2"/>
          <a:stretch>
            <a:fillRect/>
          </a:stretch>
        </p:blipFill>
        <p:spPr>
          <a:xfrm>
            <a:off x="1876580" y="1698204"/>
            <a:ext cx="5390840" cy="2171451"/>
          </a:xfrm>
          <a:prstGeom prst="rect">
            <a:avLst/>
          </a:prstGeom>
        </p:spPr>
      </p:pic>
    </p:spTree>
    <p:extLst>
      <p:ext uri="{BB962C8B-B14F-4D97-AF65-F5344CB8AC3E}">
        <p14:creationId xmlns:p14="http://schemas.microsoft.com/office/powerpoint/2010/main" val="388938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 Table Buffer Setting</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3" name="圖片 2">
            <a:extLst>
              <a:ext uri="{FF2B5EF4-FFF2-40B4-BE49-F238E27FC236}">
                <a16:creationId xmlns:a16="http://schemas.microsoft.com/office/drawing/2014/main" id="{F2A1B8AB-EF5D-47F1-BBF9-ECA654C67D63}"/>
              </a:ext>
            </a:extLst>
          </p:cNvPr>
          <p:cNvPicPr>
            <a:picLocks noChangeAspect="1"/>
          </p:cNvPicPr>
          <p:nvPr/>
        </p:nvPicPr>
        <p:blipFill>
          <a:blip r:embed="rId2"/>
          <a:stretch>
            <a:fillRect/>
          </a:stretch>
        </p:blipFill>
        <p:spPr>
          <a:xfrm>
            <a:off x="2251941" y="1036216"/>
            <a:ext cx="4640119" cy="3640315"/>
          </a:xfrm>
          <a:prstGeom prst="rect">
            <a:avLst/>
          </a:prstGeom>
        </p:spPr>
      </p:pic>
    </p:spTree>
    <p:extLst>
      <p:ext uri="{BB962C8B-B14F-4D97-AF65-F5344CB8AC3E}">
        <p14:creationId xmlns:p14="http://schemas.microsoft.com/office/powerpoint/2010/main" val="409512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SAP Table Buffer Monitoring (ST02)</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4" name="圖片 3">
            <a:extLst>
              <a:ext uri="{FF2B5EF4-FFF2-40B4-BE49-F238E27FC236}">
                <a16:creationId xmlns:a16="http://schemas.microsoft.com/office/drawing/2014/main" id="{77D6FB58-95F1-4E8F-B3A9-818A175E202D}"/>
              </a:ext>
            </a:extLst>
          </p:cNvPr>
          <p:cNvPicPr>
            <a:picLocks noChangeAspect="1"/>
          </p:cNvPicPr>
          <p:nvPr/>
        </p:nvPicPr>
        <p:blipFill>
          <a:blip r:embed="rId2"/>
          <a:stretch>
            <a:fillRect/>
          </a:stretch>
        </p:blipFill>
        <p:spPr>
          <a:xfrm>
            <a:off x="1128230" y="912946"/>
            <a:ext cx="6887540" cy="3571506"/>
          </a:xfrm>
          <a:prstGeom prst="rect">
            <a:avLst/>
          </a:prstGeom>
        </p:spPr>
      </p:pic>
    </p:spTree>
    <p:extLst>
      <p:ext uri="{BB962C8B-B14F-4D97-AF65-F5344CB8AC3E}">
        <p14:creationId xmlns:p14="http://schemas.microsoft.com/office/powerpoint/2010/main" val="166692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DB &amp; Exceptions Monitoring</a:t>
            </a:r>
            <a:endParaRPr lang="zh-TW"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025" y="862449"/>
            <a:ext cx="3834426" cy="379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01073" y="2252834"/>
            <a:ext cx="2322258" cy="243579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933978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OS Performance</a:t>
            </a:r>
            <a:r>
              <a:rPr kumimoji="1" lang="zh-TW" altLang="en-US">
                <a:latin typeface="IBM Plex Sans" panose="020B0503050203000203"/>
                <a:ea typeface="微軟正黑體" panose="020B0604030504040204" pitchFamily="34" charset="-120"/>
                <a:cs typeface="IBM Plex Arabic" panose="020B0503050203000203" pitchFamily="34" charset="-78"/>
              </a:rPr>
              <a:t> </a:t>
            </a:r>
            <a:r>
              <a:rPr kumimoji="1" lang="en-US" altLang="zh-TW">
                <a:latin typeface="IBM Plex Sans" panose="020B0503050203000203"/>
                <a:ea typeface="微軟正黑體" panose="020B0604030504040204" pitchFamily="34" charset="-120"/>
                <a:cs typeface="IBM Plex Arabic" panose="020B0503050203000203" pitchFamily="34" charset="-78"/>
              </a:rPr>
              <a:t>(ST06)</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4" name="圖片 3">
            <a:extLst>
              <a:ext uri="{FF2B5EF4-FFF2-40B4-BE49-F238E27FC236}">
                <a16:creationId xmlns:a16="http://schemas.microsoft.com/office/drawing/2014/main" id="{E3172628-024D-41C8-B651-FBF6BF8DAD7C}"/>
              </a:ext>
            </a:extLst>
          </p:cNvPr>
          <p:cNvPicPr>
            <a:picLocks noChangeAspect="1"/>
          </p:cNvPicPr>
          <p:nvPr/>
        </p:nvPicPr>
        <p:blipFill>
          <a:blip r:embed="rId2"/>
          <a:stretch>
            <a:fillRect/>
          </a:stretch>
        </p:blipFill>
        <p:spPr>
          <a:xfrm>
            <a:off x="1685522" y="775216"/>
            <a:ext cx="5772956" cy="4265414"/>
          </a:xfrm>
          <a:prstGeom prst="rect">
            <a:avLst/>
          </a:prstGeom>
        </p:spPr>
      </p:pic>
    </p:spTree>
    <p:extLst>
      <p:ext uri="{BB962C8B-B14F-4D97-AF65-F5344CB8AC3E}">
        <p14:creationId xmlns:p14="http://schemas.microsoft.com/office/powerpoint/2010/main" val="192626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Memory Areas: Overview</a:t>
            </a:r>
            <a:endParaRPr lang="zh-TW" altLang="en-US"/>
          </a:p>
        </p:txBody>
      </p:sp>
      <p:pic>
        <p:nvPicPr>
          <p:cNvPr id="4" name="圖片 3">
            <a:extLst>
              <a:ext uri="{FF2B5EF4-FFF2-40B4-BE49-F238E27FC236}">
                <a16:creationId xmlns:a16="http://schemas.microsoft.com/office/drawing/2014/main" id="{C86072DD-EFBD-62A1-7C1C-D163F54AEC17}"/>
              </a:ext>
            </a:extLst>
          </p:cNvPr>
          <p:cNvPicPr>
            <a:picLocks noChangeAspect="1"/>
          </p:cNvPicPr>
          <p:nvPr/>
        </p:nvPicPr>
        <p:blipFill>
          <a:blip r:embed="rId2"/>
          <a:stretch>
            <a:fillRect/>
          </a:stretch>
        </p:blipFill>
        <p:spPr>
          <a:xfrm>
            <a:off x="1435528" y="572701"/>
            <a:ext cx="6271514" cy="4396525"/>
          </a:xfrm>
          <a:prstGeom prst="rect">
            <a:avLst/>
          </a:prstGeom>
        </p:spPr>
      </p:pic>
    </p:spTree>
    <p:extLst>
      <p:ext uri="{BB962C8B-B14F-4D97-AF65-F5344CB8AC3E}">
        <p14:creationId xmlns:p14="http://schemas.microsoft.com/office/powerpoint/2010/main" val="288794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Process Flow for Request</a:t>
            </a:r>
            <a:endParaRPr lang="zh-TW" altLang="en-US"/>
          </a:p>
        </p:txBody>
      </p:sp>
      <p:pic>
        <p:nvPicPr>
          <p:cNvPr id="6" name="圖片 5">
            <a:extLst>
              <a:ext uri="{FF2B5EF4-FFF2-40B4-BE49-F238E27FC236}">
                <a16:creationId xmlns:a16="http://schemas.microsoft.com/office/drawing/2014/main" id="{399619A1-E22C-48D0-B9DA-F016B18C4C92}"/>
              </a:ext>
            </a:extLst>
          </p:cNvPr>
          <p:cNvPicPr>
            <a:picLocks noChangeAspect="1"/>
          </p:cNvPicPr>
          <p:nvPr/>
        </p:nvPicPr>
        <p:blipFill>
          <a:blip r:embed="rId2"/>
          <a:stretch>
            <a:fillRect/>
          </a:stretch>
        </p:blipFill>
        <p:spPr>
          <a:xfrm>
            <a:off x="1051101" y="711724"/>
            <a:ext cx="7040367" cy="3960731"/>
          </a:xfrm>
          <a:prstGeom prst="rect">
            <a:avLst/>
          </a:prstGeom>
        </p:spPr>
      </p:pic>
    </p:spTree>
    <p:extLst>
      <p:ext uri="{BB962C8B-B14F-4D97-AF65-F5344CB8AC3E}">
        <p14:creationId xmlns:p14="http://schemas.microsoft.com/office/powerpoint/2010/main" val="2947313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Order in Which Memory Is Allocated for SAP WP, and Sequence for Dialog and </a:t>
            </a:r>
            <a:r>
              <a:rPr lang="en-US" altLang="zh-TW" err="1"/>
              <a:t>Nondialog</a:t>
            </a:r>
            <a:r>
              <a:rPr lang="en-US" altLang="zh-TW"/>
              <a:t> WP</a:t>
            </a:r>
            <a:endParaRPr lang="zh-TW" altLang="en-US"/>
          </a:p>
        </p:txBody>
      </p:sp>
      <p:graphicFrame>
        <p:nvGraphicFramePr>
          <p:cNvPr id="4" name="內容版面配置區 3"/>
          <p:cNvGraphicFramePr>
            <a:graphicFrameLocks noGrp="1"/>
          </p:cNvGraphicFramePr>
          <p:nvPr>
            <p:ph idx="1"/>
          </p:nvPr>
        </p:nvGraphicFramePr>
        <p:xfrm>
          <a:off x="1485900" y="1200150"/>
          <a:ext cx="5894412" cy="2255520"/>
        </p:xfrm>
        <a:graphic>
          <a:graphicData uri="http://schemas.openxmlformats.org/drawingml/2006/table">
            <a:tbl>
              <a:tblPr firstRow="1" bandRow="1">
                <a:tableStyleId>{8EC20E35-A176-4012-BC5E-935CFFF8708E}</a:tableStyleId>
              </a:tblPr>
              <a:tblGrid>
                <a:gridCol w="277788">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278130">
                <a:tc>
                  <a:txBody>
                    <a:bodyPr/>
                    <a:lstStyle/>
                    <a:p>
                      <a:endParaRPr lang="zh-TW" altLang="en-US" sz="1100"/>
                    </a:p>
                  </a:txBody>
                  <a:tcPr marL="68580" marR="68580" marT="34290" marB="34290"/>
                </a:tc>
                <a:tc>
                  <a:txBody>
                    <a:bodyPr/>
                    <a:lstStyle/>
                    <a:p>
                      <a:r>
                        <a:rPr lang="en-US" altLang="zh-TW" sz="1100"/>
                        <a:t>Dialog</a:t>
                      </a:r>
                      <a:r>
                        <a:rPr lang="en-US" altLang="zh-TW" sz="1100" baseline="0"/>
                        <a:t> Work Process</a:t>
                      </a:r>
                      <a:endParaRPr lang="zh-TW" altLang="en-US" sz="1100"/>
                    </a:p>
                  </a:txBody>
                  <a:tcPr marL="68580" marR="68580" marT="34290" marB="34290"/>
                </a:tc>
                <a:tc>
                  <a:txBody>
                    <a:bodyPr/>
                    <a:lstStyle/>
                    <a:p>
                      <a:r>
                        <a:rPr lang="en-US" altLang="zh-TW" sz="1100" err="1"/>
                        <a:t>Nondialog</a:t>
                      </a:r>
                      <a:r>
                        <a:rPr lang="en-US" altLang="zh-TW" sz="1100"/>
                        <a:t> Work Process</a:t>
                      </a:r>
                      <a:endParaRPr lang="zh-TW" altLang="en-US" sz="1100"/>
                    </a:p>
                  </a:txBody>
                  <a:tcPr marL="68580" marR="68580" marT="34290" marB="34290"/>
                </a:tc>
                <a:extLst>
                  <a:ext uri="{0D108BD9-81ED-4DB2-BD59-A6C34878D82A}">
                    <a16:rowId xmlns:a16="http://schemas.microsoft.com/office/drawing/2014/main" val="10000"/>
                  </a:ext>
                </a:extLst>
              </a:tr>
              <a:tr h="278130">
                <a:tc>
                  <a:txBody>
                    <a:bodyPr/>
                    <a:lstStyle/>
                    <a:p>
                      <a:r>
                        <a:rPr lang="en-US" altLang="zh-TW" sz="1100"/>
                        <a:t>1</a:t>
                      </a:r>
                      <a:endParaRPr lang="zh-TW" altLang="en-US" sz="1100"/>
                    </a:p>
                  </a:txBody>
                  <a:tcPr marL="68580" marR="68580" marT="34290" marB="34290"/>
                </a:tc>
                <a:tc>
                  <a:txBody>
                    <a:bodyPr/>
                    <a:lstStyle/>
                    <a:p>
                      <a:r>
                        <a:rPr lang="en-US" altLang="zh-TW" sz="1100"/>
                        <a:t>Local SAP roll memory up to </a:t>
                      </a:r>
                      <a:r>
                        <a:rPr lang="en-US" altLang="zh-TW" sz="1100" b="1" err="1">
                          <a:solidFill>
                            <a:srgbClr val="FF0000"/>
                          </a:solidFill>
                        </a:rPr>
                        <a:t>ztta</a:t>
                      </a:r>
                      <a:r>
                        <a:rPr lang="en-US" altLang="zh-TW" sz="1100" b="1">
                          <a:solidFill>
                            <a:srgbClr val="FF0000"/>
                          </a:solidFill>
                        </a:rPr>
                        <a:t>/</a:t>
                      </a:r>
                      <a:r>
                        <a:rPr lang="en-US" altLang="zh-TW" sz="1100" b="1" err="1">
                          <a:solidFill>
                            <a:srgbClr val="FF0000"/>
                          </a:solidFill>
                        </a:rPr>
                        <a:t>roll_area</a:t>
                      </a:r>
                      <a:endParaRPr lang="zh-TW" altLang="en-US" sz="1100" b="1">
                        <a:solidFill>
                          <a:srgbClr val="FF000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a:t>Local SAP roll memory up to </a:t>
                      </a:r>
                      <a:r>
                        <a:rPr lang="en-US" altLang="zh-TW" sz="1100" b="1" err="1">
                          <a:solidFill>
                            <a:srgbClr val="FF0000"/>
                          </a:solidFill>
                        </a:rPr>
                        <a:t>ztta</a:t>
                      </a:r>
                      <a:r>
                        <a:rPr lang="en-US" altLang="zh-TW" sz="1100" b="1">
                          <a:solidFill>
                            <a:srgbClr val="FF0000"/>
                          </a:solidFill>
                        </a:rPr>
                        <a:t>/</a:t>
                      </a:r>
                      <a:r>
                        <a:rPr lang="en-US" altLang="zh-TW" sz="1100" b="1" err="1">
                          <a:solidFill>
                            <a:srgbClr val="FF0000"/>
                          </a:solidFill>
                        </a:rPr>
                        <a:t>roll_area</a:t>
                      </a:r>
                      <a:endParaRPr lang="zh-TW" altLang="en-US" sz="1100" b="1">
                        <a:solidFill>
                          <a:srgbClr val="FF0000"/>
                        </a:solidFill>
                      </a:endParaRPr>
                    </a:p>
                  </a:txBody>
                  <a:tcPr marL="68580" marR="68580" marT="34290" marB="34290"/>
                </a:tc>
                <a:extLst>
                  <a:ext uri="{0D108BD9-81ED-4DB2-BD59-A6C34878D82A}">
                    <a16:rowId xmlns:a16="http://schemas.microsoft.com/office/drawing/2014/main" val="10001"/>
                  </a:ext>
                </a:extLst>
              </a:tr>
              <a:tr h="548640">
                <a:tc>
                  <a:txBody>
                    <a:bodyPr/>
                    <a:lstStyle/>
                    <a:p>
                      <a:r>
                        <a:rPr lang="en-US" altLang="zh-TW" sz="1100"/>
                        <a:t>2</a:t>
                      </a:r>
                      <a:endParaRPr lang="zh-TW" altLang="en-US" sz="1100"/>
                    </a:p>
                  </a:txBody>
                  <a:tcPr marL="68580" marR="68580" marT="34290" marB="34290"/>
                </a:tc>
                <a:tc>
                  <a:txBody>
                    <a:bodyPr/>
                    <a:lstStyle/>
                    <a:p>
                      <a:r>
                        <a:rPr lang="en-US" altLang="zh-TW" sz="1100"/>
                        <a:t>SAP</a:t>
                      </a:r>
                      <a:r>
                        <a:rPr lang="en-US" altLang="zh-TW" sz="1100" baseline="0"/>
                        <a:t> extended memory until </a:t>
                      </a:r>
                      <a:r>
                        <a:rPr lang="en-US" altLang="zh-TW" sz="1100" b="1" baseline="0" err="1">
                          <a:solidFill>
                            <a:srgbClr val="FF0000"/>
                          </a:solidFill>
                        </a:rPr>
                        <a:t>ztta</a:t>
                      </a:r>
                      <a:r>
                        <a:rPr lang="en-US" altLang="zh-TW" sz="1100" b="1" baseline="0">
                          <a:solidFill>
                            <a:srgbClr val="FF0000"/>
                          </a:solidFill>
                        </a:rPr>
                        <a:t>/</a:t>
                      </a:r>
                      <a:r>
                        <a:rPr lang="en-US" altLang="zh-TW" sz="1100" b="1" baseline="0" err="1">
                          <a:solidFill>
                            <a:srgbClr val="FF0000"/>
                          </a:solidFill>
                        </a:rPr>
                        <a:t>roll_extension</a:t>
                      </a:r>
                      <a:r>
                        <a:rPr lang="en-US" altLang="zh-TW" sz="1100" baseline="0"/>
                        <a:t> is reached or until SAP extended memory is used up</a:t>
                      </a:r>
                      <a:endParaRPr lang="zh-TW" altLang="en-US" sz="1100"/>
                    </a:p>
                  </a:txBody>
                  <a:tcPr marL="68580" marR="68580" marT="34290" marB="34290"/>
                </a:tc>
                <a:tc>
                  <a:txBody>
                    <a:bodyPr/>
                    <a:lstStyle/>
                    <a:p>
                      <a:r>
                        <a:rPr lang="en-US" altLang="zh-TW" sz="1100"/>
                        <a:t>SAP heap memory</a:t>
                      </a:r>
                      <a:r>
                        <a:rPr lang="en-US" altLang="zh-TW" sz="1100" baseline="0"/>
                        <a:t> until </a:t>
                      </a:r>
                      <a:r>
                        <a:rPr lang="en-US" altLang="zh-TW" sz="1100" b="1" baseline="0" err="1">
                          <a:solidFill>
                            <a:srgbClr val="FF0000"/>
                          </a:solidFill>
                        </a:rPr>
                        <a:t>abap</a:t>
                      </a:r>
                      <a:r>
                        <a:rPr lang="en-US" altLang="zh-TW" sz="1100" b="1" baseline="0">
                          <a:solidFill>
                            <a:srgbClr val="FF0000"/>
                          </a:solidFill>
                        </a:rPr>
                        <a:t>/</a:t>
                      </a:r>
                      <a:r>
                        <a:rPr lang="en-US" altLang="zh-TW" sz="1100" b="1" baseline="0" err="1">
                          <a:solidFill>
                            <a:srgbClr val="FF0000"/>
                          </a:solidFill>
                        </a:rPr>
                        <a:t>heap_area_nondia</a:t>
                      </a:r>
                      <a:r>
                        <a:rPr lang="en-US" altLang="zh-TW" sz="1100" baseline="0"/>
                        <a:t> is reached or until SAP heap memory is used up</a:t>
                      </a:r>
                      <a:endParaRPr lang="zh-TW" altLang="en-US" sz="1100"/>
                    </a:p>
                  </a:txBody>
                  <a:tcPr marL="68580" marR="68580" marT="34290" marB="34290"/>
                </a:tc>
                <a:extLst>
                  <a:ext uri="{0D108BD9-81ED-4DB2-BD59-A6C34878D82A}">
                    <a16:rowId xmlns:a16="http://schemas.microsoft.com/office/drawing/2014/main" val="10002"/>
                  </a:ext>
                </a:extLst>
              </a:tr>
              <a:tr h="278130">
                <a:tc>
                  <a:txBody>
                    <a:bodyPr/>
                    <a:lstStyle/>
                    <a:p>
                      <a:r>
                        <a:rPr lang="en-US" altLang="zh-TW" sz="1100"/>
                        <a:t>3</a:t>
                      </a:r>
                      <a:endParaRPr lang="zh-TW" altLang="en-US" sz="1100"/>
                    </a:p>
                  </a:txBody>
                  <a:tcPr marL="68580" marR="68580" marT="34290" marB="34290"/>
                </a:tc>
                <a:tc>
                  <a:txBody>
                    <a:bodyPr/>
                    <a:lstStyle/>
                    <a:p>
                      <a:r>
                        <a:rPr lang="en-US" altLang="zh-TW" sz="1100"/>
                        <a:t>Local SAP roll memory up to </a:t>
                      </a:r>
                      <a:r>
                        <a:rPr lang="en-US" altLang="zh-TW" sz="1100" b="1" err="1">
                          <a:solidFill>
                            <a:srgbClr val="FF0000"/>
                          </a:solidFill>
                        </a:rPr>
                        <a:t>ztta</a:t>
                      </a:r>
                      <a:r>
                        <a:rPr lang="en-US" altLang="zh-TW" sz="1100" b="1">
                          <a:solidFill>
                            <a:srgbClr val="FF0000"/>
                          </a:solidFill>
                        </a:rPr>
                        <a:t>/</a:t>
                      </a:r>
                      <a:r>
                        <a:rPr lang="en-US" altLang="zh-TW" sz="1100" b="1" err="1">
                          <a:solidFill>
                            <a:srgbClr val="FF0000"/>
                          </a:solidFill>
                        </a:rPr>
                        <a:t>roll_area</a:t>
                      </a:r>
                      <a:endParaRPr lang="zh-TW" altLang="en-US" sz="1100" b="1">
                        <a:solidFill>
                          <a:srgbClr val="FF0000"/>
                        </a:solidFill>
                      </a:endParaRPr>
                    </a:p>
                  </a:txBody>
                  <a:tcPr marL="68580" marR="68580" marT="34290" marB="34290"/>
                </a:tc>
                <a:tc>
                  <a:txBody>
                    <a:bodyPr/>
                    <a:lstStyle/>
                    <a:p>
                      <a:pPr marL="0" indent="0">
                        <a:buFontTx/>
                        <a:buNone/>
                      </a:pPr>
                      <a:r>
                        <a:rPr lang="zh-TW" altLang="en-US" sz="1100" baseline="0"/>
                        <a:t>─</a:t>
                      </a:r>
                      <a:endParaRPr lang="en-US" altLang="zh-TW" sz="1100" baseline="0"/>
                    </a:p>
                  </a:txBody>
                  <a:tcPr marL="68580" marR="68580" marT="34290" marB="34290"/>
                </a:tc>
                <a:extLst>
                  <a:ext uri="{0D108BD9-81ED-4DB2-BD59-A6C34878D82A}">
                    <a16:rowId xmlns:a16="http://schemas.microsoft.com/office/drawing/2014/main" val="10003"/>
                  </a:ext>
                </a:extLst>
              </a:tr>
              <a:tr h="548640">
                <a:tc>
                  <a:txBody>
                    <a:bodyPr/>
                    <a:lstStyle/>
                    <a:p>
                      <a:r>
                        <a:rPr lang="en-US" altLang="zh-TW" sz="1100"/>
                        <a:t>4</a:t>
                      </a:r>
                      <a:endParaRPr lang="zh-TW" altLang="en-US" sz="1100"/>
                    </a:p>
                  </a:txBody>
                  <a:tcPr marL="68580" marR="68580" marT="34290" marB="34290"/>
                </a:tc>
                <a:tc>
                  <a:txBody>
                    <a:bodyPr/>
                    <a:lstStyle/>
                    <a:p>
                      <a:r>
                        <a:rPr lang="en-US" altLang="zh-TW" sz="1100"/>
                        <a:t>SAP heap</a:t>
                      </a:r>
                      <a:r>
                        <a:rPr lang="en-US" altLang="zh-TW" sz="1100" baseline="0"/>
                        <a:t> memory until </a:t>
                      </a:r>
                      <a:r>
                        <a:rPr lang="en-US" altLang="zh-TW" sz="1100" b="1" baseline="0" err="1">
                          <a:solidFill>
                            <a:srgbClr val="FF0000"/>
                          </a:solidFill>
                        </a:rPr>
                        <a:t>abap</a:t>
                      </a:r>
                      <a:r>
                        <a:rPr lang="en-US" altLang="zh-TW" sz="1100" b="1" baseline="0">
                          <a:solidFill>
                            <a:srgbClr val="FF0000"/>
                          </a:solidFill>
                        </a:rPr>
                        <a:t>/</a:t>
                      </a:r>
                      <a:r>
                        <a:rPr lang="en-US" altLang="zh-TW" sz="1100" b="1" baseline="0" err="1">
                          <a:solidFill>
                            <a:srgbClr val="FF0000"/>
                          </a:solidFill>
                        </a:rPr>
                        <a:t>heap_area_dia</a:t>
                      </a:r>
                      <a:r>
                        <a:rPr lang="en-US" altLang="zh-TW" sz="1100" baseline="0"/>
                        <a:t> is reached or until SAP heap memory is used up</a:t>
                      </a:r>
                      <a:endParaRPr lang="zh-TW" altLang="en-US" sz="1100"/>
                    </a:p>
                  </a:txBody>
                  <a:tcPr marL="68580" marR="68580" marT="34290" marB="34290"/>
                </a:tc>
                <a:tc>
                  <a:txBody>
                    <a:bodyPr/>
                    <a:lstStyle/>
                    <a:p>
                      <a:r>
                        <a:rPr lang="en-US" altLang="zh-TW" sz="1100"/>
                        <a:t>SAP extended</a:t>
                      </a:r>
                      <a:r>
                        <a:rPr lang="en-US" altLang="zh-TW" sz="1100" baseline="0"/>
                        <a:t> memory until </a:t>
                      </a:r>
                      <a:r>
                        <a:rPr lang="en-US" altLang="zh-TW" sz="1100" b="1" baseline="0" err="1">
                          <a:solidFill>
                            <a:srgbClr val="FF0000"/>
                          </a:solidFill>
                        </a:rPr>
                        <a:t>ztta</a:t>
                      </a:r>
                      <a:r>
                        <a:rPr lang="en-US" altLang="zh-TW" sz="1100" b="1" baseline="0">
                          <a:solidFill>
                            <a:srgbClr val="FF0000"/>
                          </a:solidFill>
                        </a:rPr>
                        <a:t>/</a:t>
                      </a:r>
                      <a:r>
                        <a:rPr lang="en-US" altLang="zh-TW" sz="1100" b="1" baseline="0" err="1">
                          <a:solidFill>
                            <a:srgbClr val="FF0000"/>
                          </a:solidFill>
                        </a:rPr>
                        <a:t>roll_extension</a:t>
                      </a:r>
                      <a:r>
                        <a:rPr lang="en-US" altLang="zh-TW" sz="1100" baseline="0"/>
                        <a:t> is reached or until SAP extended memory is used up</a:t>
                      </a:r>
                      <a:endParaRPr lang="zh-TW" altLang="en-US" sz="1100"/>
                    </a:p>
                  </a:txBody>
                  <a:tcPr marL="68580" marR="68580" marT="34290" marB="34290"/>
                </a:tc>
                <a:extLst>
                  <a:ext uri="{0D108BD9-81ED-4DB2-BD59-A6C34878D82A}">
                    <a16:rowId xmlns:a16="http://schemas.microsoft.com/office/drawing/2014/main" val="10004"/>
                  </a:ext>
                </a:extLst>
              </a:tr>
              <a:tr h="278130">
                <a:tc>
                  <a:txBody>
                    <a:bodyPr/>
                    <a:lstStyle/>
                    <a:p>
                      <a:r>
                        <a:rPr lang="en-US" altLang="zh-TW" sz="1100"/>
                        <a:t>5</a:t>
                      </a:r>
                      <a:endParaRPr lang="zh-TW" altLang="en-US" sz="1100"/>
                    </a:p>
                  </a:txBody>
                  <a:tcPr marL="68580" marR="68580" marT="34290" marB="34290"/>
                </a:tc>
                <a:tc>
                  <a:txBody>
                    <a:bodyPr/>
                    <a:lstStyle/>
                    <a:p>
                      <a:r>
                        <a:rPr lang="en-US" altLang="zh-TW" sz="1100"/>
                        <a:t>Program</a:t>
                      </a:r>
                      <a:r>
                        <a:rPr lang="en-US" altLang="zh-TW" sz="1100" baseline="0"/>
                        <a:t> termination</a:t>
                      </a:r>
                      <a:endParaRPr lang="zh-TW" altLang="en-US" sz="1100"/>
                    </a:p>
                  </a:txBody>
                  <a:tcPr marL="68580" marR="68580" marT="34290" marB="34290"/>
                </a:tc>
                <a:tc>
                  <a:txBody>
                    <a:bodyPr/>
                    <a:lstStyle/>
                    <a:p>
                      <a:r>
                        <a:rPr lang="en-US" altLang="zh-TW" sz="1100"/>
                        <a:t>Program termination</a:t>
                      </a:r>
                      <a:endParaRPr lang="zh-TW" altLang="en-US" sz="1100"/>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2917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Memory Area and Contents of an SAP Instance</a:t>
            </a:r>
            <a:endParaRPr lang="zh-TW" altLang="en-US"/>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098279524"/>
              </p:ext>
            </p:extLst>
          </p:nvPr>
        </p:nvGraphicFramePr>
        <p:xfrm>
          <a:off x="1379207" y="542942"/>
          <a:ext cx="6156684" cy="4514850"/>
        </p:xfrm>
        <a:graphic>
          <a:graphicData uri="http://schemas.openxmlformats.org/drawingml/2006/table">
            <a:tbl>
              <a:tblPr firstRow="1" bandRow="1">
                <a:tableStyleId>{8EC20E35-A176-4012-BC5E-935CFFF8708E}</a:tableStyleId>
              </a:tblPr>
              <a:tblGrid>
                <a:gridCol w="1296144">
                  <a:extLst>
                    <a:ext uri="{9D8B030D-6E8A-4147-A177-3AD203B41FA5}">
                      <a16:colId xmlns:a16="http://schemas.microsoft.com/office/drawing/2014/main" val="20000"/>
                    </a:ext>
                  </a:extLst>
                </a:gridCol>
                <a:gridCol w="1674186">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2322258">
                  <a:extLst>
                    <a:ext uri="{9D8B030D-6E8A-4147-A177-3AD203B41FA5}">
                      <a16:colId xmlns:a16="http://schemas.microsoft.com/office/drawing/2014/main" val="20003"/>
                    </a:ext>
                  </a:extLst>
                </a:gridCol>
              </a:tblGrid>
              <a:tr h="278130">
                <a:tc>
                  <a:txBody>
                    <a:bodyPr/>
                    <a:lstStyle/>
                    <a:p>
                      <a:r>
                        <a:rPr lang="en-US" altLang="zh-TW" sz="1100"/>
                        <a:t>Memory Area </a:t>
                      </a:r>
                      <a:endParaRPr lang="zh-TW" altLang="en-US" sz="1100"/>
                    </a:p>
                  </a:txBody>
                  <a:tcPr marL="68580" marR="68580" marT="34290" marB="34290"/>
                </a:tc>
                <a:tc>
                  <a:txBody>
                    <a:bodyPr/>
                    <a:lstStyle/>
                    <a:p>
                      <a:r>
                        <a:rPr lang="en-US" altLang="zh-TW" sz="1100"/>
                        <a:t>Implementation</a:t>
                      </a:r>
                      <a:endParaRPr lang="zh-TW" altLang="en-US" sz="1100"/>
                    </a:p>
                  </a:txBody>
                  <a:tcPr marL="68580" marR="68580" marT="34290" marB="34290"/>
                </a:tc>
                <a:tc>
                  <a:txBody>
                    <a:bodyPr/>
                    <a:lstStyle/>
                    <a:p>
                      <a:r>
                        <a:rPr lang="en-US" altLang="zh-TW" sz="1100"/>
                        <a:t>Size (MB)</a:t>
                      </a:r>
                      <a:endParaRPr lang="zh-TW" altLang="en-US" sz="1100"/>
                    </a:p>
                  </a:txBody>
                  <a:tcPr marL="68580" marR="68580" marT="34290" marB="34290"/>
                </a:tc>
                <a:tc>
                  <a:txBody>
                    <a:bodyPr/>
                    <a:lstStyle/>
                    <a:p>
                      <a:r>
                        <a:rPr lang="en-US" altLang="zh-TW" sz="1100"/>
                        <a:t>Contents</a:t>
                      </a:r>
                      <a:endParaRPr lang="zh-TW" altLang="en-US" sz="1100"/>
                    </a:p>
                  </a:txBody>
                  <a:tcPr marL="68580" marR="68580" marT="34290" marB="34290"/>
                </a:tc>
                <a:extLst>
                  <a:ext uri="{0D108BD9-81ED-4DB2-BD59-A6C34878D82A}">
                    <a16:rowId xmlns:a16="http://schemas.microsoft.com/office/drawing/2014/main" val="10000"/>
                  </a:ext>
                </a:extLst>
              </a:tr>
              <a:tr h="548640">
                <a:tc>
                  <a:txBody>
                    <a:bodyPr/>
                    <a:lstStyle/>
                    <a:p>
                      <a:r>
                        <a:rPr lang="en-US" altLang="zh-TW" sz="1100"/>
                        <a:t>SAP roll</a:t>
                      </a:r>
                      <a:r>
                        <a:rPr lang="en-US" altLang="zh-TW" sz="1100" baseline="0"/>
                        <a:t> memory</a:t>
                      </a:r>
                      <a:endParaRPr lang="zh-TW" altLang="en-US" sz="1100"/>
                    </a:p>
                  </a:txBody>
                  <a:tcPr marL="68580" marR="68580" marT="34290" marB="34290"/>
                </a:tc>
                <a:tc>
                  <a:txBody>
                    <a:bodyPr/>
                    <a:lstStyle/>
                    <a:p>
                      <a:r>
                        <a:rPr lang="en-US" altLang="zh-TW" sz="1100"/>
                        <a:t>Shared memory (roll buffer), role file</a:t>
                      </a:r>
                      <a:endParaRPr lang="zh-TW" altLang="en-US" sz="1100"/>
                    </a:p>
                  </a:txBody>
                  <a:tcPr marL="68580" marR="68580" marT="34290" marB="34290"/>
                </a:tc>
                <a:tc>
                  <a:txBody>
                    <a:bodyPr/>
                    <a:lstStyle/>
                    <a:p>
                      <a:r>
                        <a:rPr lang="en-US" altLang="zh-TW" sz="1100"/>
                        <a:t>N x 10</a:t>
                      </a:r>
                      <a:endParaRPr lang="zh-TW" altLang="en-US" sz="1100"/>
                    </a:p>
                  </a:txBody>
                  <a:tcPr marL="68580" marR="68580" marT="34290" marB="34290"/>
                </a:tc>
                <a:tc>
                  <a:txBody>
                    <a:bodyPr/>
                    <a:lstStyle/>
                    <a:p>
                      <a:r>
                        <a:rPr lang="en-US" altLang="zh-TW" sz="1100"/>
                        <a:t>User</a:t>
                      </a:r>
                      <a:r>
                        <a:rPr lang="en-US" altLang="zh-TW" sz="1100" baseline="0"/>
                        <a:t> contexts: temporary transaction-based data assigned to a user session</a:t>
                      </a:r>
                      <a:endParaRPr lang="zh-TW" altLang="en-US" sz="1100"/>
                    </a:p>
                  </a:txBody>
                  <a:tcPr marL="68580" marR="68580" marT="34290" marB="34290"/>
                </a:tc>
                <a:extLst>
                  <a:ext uri="{0D108BD9-81ED-4DB2-BD59-A6C34878D82A}">
                    <a16:rowId xmlns:a16="http://schemas.microsoft.com/office/drawing/2014/main" val="10001"/>
                  </a:ext>
                </a:extLst>
              </a:tr>
              <a:tr h="388620">
                <a:tc>
                  <a:txBody>
                    <a:bodyPr/>
                    <a:lstStyle/>
                    <a:p>
                      <a:r>
                        <a:rPr lang="en-US" altLang="zh-TW" sz="1100"/>
                        <a:t>SAP extended</a:t>
                      </a:r>
                      <a:r>
                        <a:rPr lang="en-US" altLang="zh-TW" sz="1100" baseline="0"/>
                        <a:t> memory</a:t>
                      </a:r>
                      <a:endParaRPr lang="zh-TW" altLang="en-US" sz="1100"/>
                    </a:p>
                  </a:txBody>
                  <a:tcPr marL="68580" marR="68580" marT="34290" marB="34290"/>
                </a:tc>
                <a:tc>
                  <a:txBody>
                    <a:bodyPr/>
                    <a:lstStyle/>
                    <a:p>
                      <a:r>
                        <a:rPr lang="en-US" altLang="zh-TW" sz="1100"/>
                        <a:t>Shared memory</a:t>
                      </a:r>
                      <a:endParaRPr lang="zh-TW" altLang="en-US" sz="1100"/>
                    </a:p>
                  </a:txBody>
                  <a:tcPr marL="68580" marR="68580" marT="34290" marB="34290"/>
                </a:tc>
                <a:tc>
                  <a:txBody>
                    <a:bodyPr/>
                    <a:lstStyle/>
                    <a:p>
                      <a:r>
                        <a:rPr lang="en-US" altLang="zh-TW" sz="1100"/>
                        <a:t>N x 100 to N x 1000</a:t>
                      </a:r>
                      <a:endParaRPr lang="zh-TW" altLang="en-US" sz="1100"/>
                    </a:p>
                  </a:txBody>
                  <a:tcPr marL="68580" marR="68580" marT="34290" marB="34290"/>
                </a:tc>
                <a:tc>
                  <a:txBody>
                    <a:bodyPr/>
                    <a:lstStyle/>
                    <a:p>
                      <a:r>
                        <a:rPr lang="en-US" altLang="zh-TW" sz="1100"/>
                        <a:t>For</a:t>
                      </a:r>
                      <a:r>
                        <a:rPr lang="en-US" altLang="zh-TW" sz="1100" baseline="0"/>
                        <a:t> example, screen lists, internal tables, variables, administrative data.</a:t>
                      </a:r>
                      <a:endParaRPr lang="zh-TW" altLang="en-US" sz="1100"/>
                    </a:p>
                  </a:txBody>
                  <a:tcPr marL="68580" marR="68580" marT="34290" marB="34290"/>
                </a:tc>
                <a:extLst>
                  <a:ext uri="{0D108BD9-81ED-4DB2-BD59-A6C34878D82A}">
                    <a16:rowId xmlns:a16="http://schemas.microsoft.com/office/drawing/2014/main" val="10002"/>
                  </a:ext>
                </a:extLst>
              </a:tr>
              <a:tr h="388620">
                <a:tc>
                  <a:txBody>
                    <a:bodyPr/>
                    <a:lstStyle/>
                    <a:p>
                      <a:r>
                        <a:rPr lang="en-US" altLang="zh-TW" sz="1100"/>
                        <a:t>SAP heap</a:t>
                      </a:r>
                      <a:r>
                        <a:rPr lang="en-US" altLang="zh-TW" sz="1100" baseline="0"/>
                        <a:t> memory</a:t>
                      </a:r>
                      <a:endParaRPr lang="zh-TW" altLang="en-US" sz="1100"/>
                    </a:p>
                  </a:txBody>
                  <a:tcPr marL="68580" marR="68580" marT="34290" marB="34290"/>
                </a:tc>
                <a:tc>
                  <a:txBody>
                    <a:bodyPr/>
                    <a:lstStyle/>
                    <a:p>
                      <a:r>
                        <a:rPr lang="en-US" altLang="zh-TW" sz="1100"/>
                        <a:t>Local memory</a:t>
                      </a:r>
                      <a:endParaRPr lang="zh-TW" altLang="en-US" sz="1100"/>
                    </a:p>
                  </a:txBody>
                  <a:tcPr marL="68580" marR="68580" marT="34290" marB="34290"/>
                </a:tc>
                <a:tc>
                  <a:txBody>
                    <a:bodyPr/>
                    <a:lstStyle/>
                    <a:p>
                      <a:r>
                        <a:rPr lang="en-US" altLang="zh-TW" sz="1100"/>
                        <a:t>N</a:t>
                      </a:r>
                      <a:r>
                        <a:rPr lang="en-US" altLang="zh-TW" sz="1100" baseline="0"/>
                        <a:t> x 100 to N x 1000</a:t>
                      </a:r>
                      <a:endParaRPr lang="zh-TW" altLang="en-US" sz="1100"/>
                    </a:p>
                  </a:txBody>
                  <a:tcPr marL="68580" marR="68580" marT="34290" marB="34290"/>
                </a:tc>
                <a:tc>
                  <a:txBody>
                    <a:bodyPr/>
                    <a:lstStyle/>
                    <a:p>
                      <a:endParaRPr lang="zh-TW" altLang="en-US" sz="1100"/>
                    </a:p>
                  </a:txBody>
                  <a:tcPr marL="68580" marR="68580" marT="34290" marB="34290"/>
                </a:tc>
                <a:extLst>
                  <a:ext uri="{0D108BD9-81ED-4DB2-BD59-A6C34878D82A}">
                    <a16:rowId xmlns:a16="http://schemas.microsoft.com/office/drawing/2014/main" val="10003"/>
                  </a:ext>
                </a:extLst>
              </a:tr>
              <a:tr h="708660">
                <a:tc>
                  <a:txBody>
                    <a:bodyPr/>
                    <a:lstStyle/>
                    <a:p>
                      <a:r>
                        <a:rPr lang="en-US" altLang="zh-TW" sz="1100"/>
                        <a:t>SAP buffer</a:t>
                      </a:r>
                      <a:endParaRPr lang="zh-TW" altLang="en-US" sz="1100"/>
                    </a:p>
                  </a:txBody>
                  <a:tcPr marL="68580" marR="68580" marT="34290" marB="34290"/>
                </a:tc>
                <a:tc>
                  <a:txBody>
                    <a:bodyPr/>
                    <a:lstStyle/>
                    <a:p>
                      <a:r>
                        <a:rPr lang="en-US" altLang="zh-TW" sz="1100"/>
                        <a:t>Shared memory</a:t>
                      </a:r>
                      <a:endParaRPr lang="zh-TW" altLang="en-US" sz="1100"/>
                    </a:p>
                  </a:txBody>
                  <a:tcPr marL="68580" marR="68580" marT="34290" marB="34290"/>
                </a:tc>
                <a:tc>
                  <a:txBody>
                    <a:bodyPr/>
                    <a:lstStyle/>
                    <a:p>
                      <a:r>
                        <a:rPr lang="en-US" altLang="zh-TW" sz="1100"/>
                        <a:t>N</a:t>
                      </a:r>
                      <a:r>
                        <a:rPr lang="en-US" altLang="zh-TW" sz="1100" baseline="0"/>
                        <a:t> x 100</a:t>
                      </a:r>
                      <a:endParaRPr lang="zh-TW" altLang="en-US" sz="1100"/>
                    </a:p>
                  </a:txBody>
                  <a:tcPr marL="68580" marR="68580" marT="34290" marB="34290"/>
                </a:tc>
                <a:tc>
                  <a:txBody>
                    <a:bodyPr/>
                    <a:lstStyle/>
                    <a:p>
                      <a:r>
                        <a:rPr lang="en-US" altLang="zh-TW" sz="1100"/>
                        <a:t>Global data</a:t>
                      </a:r>
                      <a:r>
                        <a:rPr lang="en-US" altLang="zh-TW" sz="1100" baseline="0"/>
                        <a:t> that can be accessed by all users, for example, program codes, table and field definitions, and so on.</a:t>
                      </a:r>
                      <a:endParaRPr lang="zh-TW" altLang="en-US" sz="1100"/>
                    </a:p>
                  </a:txBody>
                  <a:tcPr marL="68580" marR="68580" marT="34290" marB="34290"/>
                </a:tc>
                <a:extLst>
                  <a:ext uri="{0D108BD9-81ED-4DB2-BD59-A6C34878D82A}">
                    <a16:rowId xmlns:a16="http://schemas.microsoft.com/office/drawing/2014/main" val="10004"/>
                  </a:ext>
                </a:extLst>
              </a:tr>
              <a:tr h="388620">
                <a:tc>
                  <a:txBody>
                    <a:bodyPr/>
                    <a:lstStyle/>
                    <a:p>
                      <a:r>
                        <a:rPr lang="en-US" altLang="zh-TW" sz="1100"/>
                        <a:t>SAP EG</a:t>
                      </a:r>
                      <a:r>
                        <a:rPr lang="en-US" altLang="zh-TW" sz="1100" baseline="0"/>
                        <a:t> memory</a:t>
                      </a:r>
                      <a:endParaRPr lang="zh-TW" altLang="en-US" sz="1100"/>
                    </a:p>
                  </a:txBody>
                  <a:tcPr marL="68580" marR="68580" marT="34290" marB="34290"/>
                </a:tc>
                <a:tc>
                  <a:txBody>
                    <a:bodyPr/>
                    <a:lstStyle/>
                    <a:p>
                      <a:r>
                        <a:rPr lang="en-US" altLang="zh-TW" sz="1100"/>
                        <a:t>Shared memory (part of SAP extended memory)</a:t>
                      </a:r>
                      <a:endParaRPr lang="zh-TW" altLang="en-US" sz="1100"/>
                    </a:p>
                  </a:txBody>
                  <a:tcPr marL="68580" marR="68580" marT="34290" marB="34290"/>
                </a:tc>
                <a:tc>
                  <a:txBody>
                    <a:bodyPr/>
                    <a:lstStyle/>
                    <a:p>
                      <a:r>
                        <a:rPr lang="en-US" altLang="zh-TW" sz="1100"/>
                        <a:t>N x 10</a:t>
                      </a:r>
                      <a:endParaRPr lang="zh-TW" altLang="en-US" sz="1100"/>
                    </a:p>
                  </a:txBody>
                  <a:tcPr marL="68580" marR="68580" marT="34290" marB="34290"/>
                </a:tc>
                <a:tc>
                  <a:txBody>
                    <a:bodyPr/>
                    <a:lstStyle/>
                    <a:p>
                      <a:r>
                        <a:rPr lang="en-US" altLang="zh-TW" sz="1100"/>
                        <a:t>Temporary</a:t>
                      </a:r>
                      <a:r>
                        <a:rPr lang="en-US" altLang="zh-TW" sz="1100" baseline="0"/>
                        <a:t> data exchanged between user contexts</a:t>
                      </a:r>
                      <a:endParaRPr lang="zh-TW" altLang="en-US" sz="1100"/>
                    </a:p>
                  </a:txBody>
                  <a:tcPr marL="68580" marR="68580" marT="34290" marB="34290"/>
                </a:tc>
                <a:extLst>
                  <a:ext uri="{0D108BD9-81ED-4DB2-BD59-A6C34878D82A}">
                    <a16:rowId xmlns:a16="http://schemas.microsoft.com/office/drawing/2014/main" val="10005"/>
                  </a:ext>
                </a:extLst>
              </a:tr>
              <a:tr h="388620">
                <a:tc>
                  <a:txBody>
                    <a:bodyPr/>
                    <a:lstStyle/>
                    <a:p>
                      <a:r>
                        <a:rPr lang="en-US" altLang="zh-TW" sz="1100"/>
                        <a:t>SAP Paging memory</a:t>
                      </a:r>
                      <a:endParaRPr lang="zh-TW" altLang="en-US" sz="1100"/>
                    </a:p>
                  </a:txBody>
                  <a:tcPr marL="68580" marR="68580" marT="34290" marB="34290"/>
                </a:tc>
                <a:tc>
                  <a:txBody>
                    <a:bodyPr/>
                    <a:lstStyle/>
                    <a:p>
                      <a:r>
                        <a:rPr lang="en-US" altLang="zh-TW" sz="1100"/>
                        <a:t>Shared memory (paging</a:t>
                      </a:r>
                      <a:r>
                        <a:rPr lang="en-US" altLang="zh-TW" sz="1100" baseline="0"/>
                        <a:t> buffer), SAP paging file</a:t>
                      </a:r>
                      <a:endParaRPr lang="zh-TW" altLang="en-US" sz="1100"/>
                    </a:p>
                  </a:txBody>
                  <a:tcPr marL="68580" marR="68580" marT="34290" marB="34290"/>
                </a:tc>
                <a:tc>
                  <a:txBody>
                    <a:bodyPr/>
                    <a:lstStyle/>
                    <a:p>
                      <a:r>
                        <a:rPr lang="en-US" altLang="zh-TW" sz="1100"/>
                        <a:t>N x 100</a:t>
                      </a:r>
                      <a:endParaRPr lang="zh-TW" altLang="en-US" sz="1100"/>
                    </a:p>
                  </a:txBody>
                  <a:tcPr marL="68580" marR="68580" marT="34290" marB="34290"/>
                </a:tc>
                <a:tc>
                  <a:txBody>
                    <a:bodyPr/>
                    <a:lstStyle/>
                    <a:p>
                      <a:r>
                        <a:rPr lang="en-US" altLang="zh-TW" sz="1100"/>
                        <a:t>Temporary data exchanged</a:t>
                      </a:r>
                      <a:r>
                        <a:rPr lang="en-US" altLang="zh-TW" sz="1100" baseline="0"/>
                        <a:t> between user contexts, data extracts</a:t>
                      </a:r>
                      <a:endParaRPr lang="zh-TW" altLang="en-US" sz="1100"/>
                    </a:p>
                  </a:txBody>
                  <a:tcPr marL="68580" marR="68580" marT="34290" marB="34290"/>
                </a:tc>
                <a:extLst>
                  <a:ext uri="{0D108BD9-81ED-4DB2-BD59-A6C34878D82A}">
                    <a16:rowId xmlns:a16="http://schemas.microsoft.com/office/drawing/2014/main" val="10006"/>
                  </a:ext>
                </a:extLst>
              </a:tr>
              <a:tr h="548640">
                <a:tc>
                  <a:txBody>
                    <a:bodyPr/>
                    <a:lstStyle/>
                    <a:p>
                      <a:r>
                        <a:rPr lang="en-US" altLang="zh-TW" sz="1100"/>
                        <a:t>SAP work</a:t>
                      </a:r>
                      <a:r>
                        <a:rPr lang="en-US" altLang="zh-TW" sz="1100" baseline="0"/>
                        <a:t> processes</a:t>
                      </a:r>
                      <a:endParaRPr lang="zh-TW" altLang="en-US" sz="1100"/>
                    </a:p>
                  </a:txBody>
                  <a:tcPr marL="68580" marR="68580" marT="34290" marB="34290"/>
                </a:tc>
                <a:tc>
                  <a:txBody>
                    <a:bodyPr/>
                    <a:lstStyle/>
                    <a:p>
                      <a:r>
                        <a:rPr lang="en-US" altLang="zh-TW" sz="1100"/>
                        <a:t>Local memory</a:t>
                      </a:r>
                      <a:endParaRPr lang="zh-TW" altLang="en-US" sz="1100"/>
                    </a:p>
                  </a:txBody>
                  <a:tcPr marL="68580" marR="68580" marT="34290" marB="34290"/>
                </a:tc>
                <a:tc>
                  <a:txBody>
                    <a:bodyPr/>
                    <a:lstStyle/>
                    <a:p>
                      <a:r>
                        <a:rPr lang="en-US" altLang="zh-TW" sz="1100"/>
                        <a:t>N x 10 per WP</a:t>
                      </a:r>
                      <a:endParaRPr lang="zh-TW" altLang="en-US" sz="1100"/>
                    </a:p>
                  </a:txBody>
                  <a:tcPr marL="68580" marR="68580" marT="34290" marB="34290"/>
                </a:tc>
                <a:tc>
                  <a:txBody>
                    <a:bodyPr/>
                    <a:lstStyle/>
                    <a:p>
                      <a:r>
                        <a:rPr lang="en-US" altLang="zh-TW" sz="1100"/>
                        <a:t>Executable program,</a:t>
                      </a:r>
                      <a:r>
                        <a:rPr lang="en-US" altLang="zh-TW" sz="1100" baseline="0"/>
                        <a:t> local data, local roll and local paging memory; SAP cursor cache and so on.</a:t>
                      </a:r>
                      <a:endParaRPr lang="zh-TW" altLang="en-US" sz="1100"/>
                    </a:p>
                  </a:txBody>
                  <a:tcPr marL="68580" marR="68580" marT="34290" marB="34290"/>
                </a:tc>
                <a:extLst>
                  <a:ext uri="{0D108BD9-81ED-4DB2-BD59-A6C34878D82A}">
                    <a16:rowId xmlns:a16="http://schemas.microsoft.com/office/drawing/2014/main" val="10007"/>
                  </a:ext>
                </a:extLst>
              </a:tr>
              <a:tr h="388620">
                <a:tc>
                  <a:txBody>
                    <a:bodyPr/>
                    <a:lstStyle/>
                    <a:p>
                      <a:r>
                        <a:rPr lang="en-US" altLang="zh-TW" sz="1100"/>
                        <a:t>Compare: Database instance</a:t>
                      </a:r>
                      <a:endParaRPr lang="zh-TW" altLang="en-US" sz="1100"/>
                    </a:p>
                  </a:txBody>
                  <a:tcPr marL="68580" marR="68580" marT="34290" marB="34290"/>
                </a:tc>
                <a:tc>
                  <a:txBody>
                    <a:bodyPr/>
                    <a:lstStyle/>
                    <a:p>
                      <a:r>
                        <a:rPr lang="en-US" altLang="zh-TW" sz="1100"/>
                        <a:t>Shared memory, local</a:t>
                      </a:r>
                      <a:r>
                        <a:rPr lang="en-US" altLang="zh-TW" sz="1100" baseline="0"/>
                        <a:t> ,memory</a:t>
                      </a:r>
                      <a:endParaRPr lang="zh-TW" altLang="en-US" sz="1100"/>
                    </a:p>
                  </a:txBody>
                  <a:tcPr marL="68580" marR="68580" marT="34290" marB="34290"/>
                </a:tc>
                <a:tc>
                  <a:txBody>
                    <a:bodyPr/>
                    <a:lstStyle/>
                    <a:p>
                      <a:r>
                        <a:rPr lang="en-US" altLang="zh-TW" sz="1100"/>
                        <a:t>N x 100 to N</a:t>
                      </a:r>
                      <a:r>
                        <a:rPr lang="en-US" altLang="zh-TW" sz="1100" baseline="0"/>
                        <a:t> x 1000</a:t>
                      </a:r>
                      <a:endParaRPr lang="zh-TW" altLang="en-US" sz="1100"/>
                    </a:p>
                  </a:txBody>
                  <a:tcPr marL="68580" marR="68580" marT="34290" marB="34290"/>
                </a:tc>
                <a:tc>
                  <a:txBody>
                    <a:bodyPr/>
                    <a:lstStyle/>
                    <a:p>
                      <a:r>
                        <a:rPr lang="en-US" altLang="zh-TW" sz="1100"/>
                        <a:t>Database buffer and database processes</a:t>
                      </a:r>
                      <a:endParaRPr lang="zh-TW" altLang="en-US" sz="110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77346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Memory Maximum Size</a:t>
            </a:r>
            <a:endParaRPr lang="zh-TW" altLang="en-US"/>
          </a:p>
        </p:txBody>
      </p:sp>
      <p:sp>
        <p:nvSpPr>
          <p:cNvPr id="3" name="內容版面配置區 2"/>
          <p:cNvSpPr>
            <a:spLocks noGrp="1"/>
          </p:cNvSpPr>
          <p:nvPr>
            <p:ph idx="1"/>
          </p:nvPr>
        </p:nvSpPr>
        <p:spPr/>
        <p:txBody>
          <a:bodyPr/>
          <a:lstStyle/>
          <a:p>
            <a:r>
              <a:rPr lang="en-US" altLang="zh-TW"/>
              <a:t>Refer SAP Notes 146289, 425207</a:t>
            </a:r>
            <a:endParaRPr lang="zh-TW" altLang="en-US"/>
          </a:p>
        </p:txBody>
      </p:sp>
    </p:spTree>
    <p:extLst>
      <p:ext uri="{BB962C8B-B14F-4D97-AF65-F5344CB8AC3E}">
        <p14:creationId xmlns:p14="http://schemas.microsoft.com/office/powerpoint/2010/main" val="3276573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SAP Trace</a:t>
            </a:r>
            <a:endParaRPr lang="zh-TW" altLang="en-US"/>
          </a:p>
        </p:txBody>
      </p:sp>
      <p:sp>
        <p:nvSpPr>
          <p:cNvPr id="3" name="內容版面配置區 2"/>
          <p:cNvSpPr>
            <a:spLocks noGrp="1"/>
          </p:cNvSpPr>
          <p:nvPr>
            <p:ph idx="1"/>
          </p:nvPr>
        </p:nvSpPr>
        <p:spPr/>
        <p:txBody>
          <a:bodyPr/>
          <a:lstStyle/>
          <a:p>
            <a:r>
              <a:rPr lang="en-US" altLang="zh-TW"/>
              <a:t>There are many trace options in SAP systems.</a:t>
            </a:r>
          </a:p>
          <a:p>
            <a:pPr lvl="1"/>
            <a:r>
              <a:rPr lang="en-US" altLang="zh-TW"/>
              <a:t>System Log (SM21)</a:t>
            </a:r>
          </a:p>
          <a:p>
            <a:pPr lvl="1"/>
            <a:r>
              <a:rPr lang="en-US" altLang="zh-TW"/>
              <a:t>Dump Analysis (ST22)</a:t>
            </a:r>
          </a:p>
          <a:p>
            <a:pPr lvl="1"/>
            <a:r>
              <a:rPr lang="en-US" altLang="zh-TW"/>
              <a:t>System Trace (ST01)</a:t>
            </a:r>
          </a:p>
          <a:p>
            <a:pPr lvl="1"/>
            <a:r>
              <a:rPr lang="en-US" altLang="zh-TW"/>
              <a:t>Performance Trace (ST05)</a:t>
            </a:r>
          </a:p>
          <a:p>
            <a:pPr lvl="1"/>
            <a:r>
              <a:rPr lang="en-US" altLang="zh-TW"/>
              <a:t>Developer Traces (ST11)</a:t>
            </a:r>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841" y="1545636"/>
            <a:ext cx="3393377" cy="3078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062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System Log (SM21)	</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8B477DA7-2434-422A-9100-72511AD59E72}"/>
              </a:ext>
            </a:extLst>
          </p:cNvPr>
          <p:cNvSpPr>
            <a:spLocks noGrp="1"/>
          </p:cNvSpPr>
          <p:nvPr>
            <p:ph idx="1"/>
          </p:nvPr>
        </p:nvSpPr>
        <p:spPr>
          <a:xfrm>
            <a:off x="299542" y="846104"/>
            <a:ext cx="8540153" cy="3830427"/>
          </a:xfrm>
        </p:spPr>
        <p:txBody>
          <a:bodyPr/>
          <a:lstStyle/>
          <a:p>
            <a:pPr marL="0" indent="0" defTabSz="308074">
              <a:spcBef>
                <a:spcPts val="304"/>
              </a:spcBef>
              <a:buNone/>
            </a:pPr>
            <a:r>
              <a:rPr lang="en-US" altLang="zh-TW" sz="162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System Log :</a:t>
            </a:r>
          </a:p>
          <a:p>
            <a:pPr lvl="1" defTabSz="308074">
              <a:spcBef>
                <a:spcPts val="304"/>
              </a:spcBef>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You can use the System Log to detect and correct errors in your system and its environment.</a:t>
            </a:r>
          </a:p>
          <a:p>
            <a:pPr lvl="1" defTabSz="308074">
              <a:spcBef>
                <a:spcPts val="304"/>
              </a:spcBef>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SAP application servers record events and problems in system logs.</a:t>
            </a:r>
          </a:p>
          <a:p>
            <a:pPr lvl="1" defTabSz="308074">
              <a:spcBef>
                <a:spcPts val="304"/>
              </a:spcBef>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Every SAP application server has a local log that contains the messages output by this server.</a:t>
            </a:r>
          </a:p>
          <a:p>
            <a:pPr lvl="1" defTabSz="308074">
              <a:spcBef>
                <a:spcPts val="304"/>
              </a:spcBef>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You can display the following types of log : </a:t>
            </a:r>
          </a:p>
          <a:p>
            <a:pPr marL="480077" lvl="2" indent="0" defTabSz="308074">
              <a:spcBef>
                <a:spcPts val="304"/>
              </a:spcBef>
              <a:buNone/>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Local </a:t>
            </a:r>
            <a:r>
              <a:rPr lang="en-US" altLang="zh-TW" b="0" err="1">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SysLog</a:t>
            </a:r>
            <a:endPar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a:p>
            <a:pPr marL="480077" lvl="2" indent="0" defTabSz="308074">
              <a:spcBef>
                <a:spcPts val="304"/>
              </a:spcBef>
              <a:buNone/>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Remote </a:t>
            </a:r>
            <a:r>
              <a:rPr lang="en-US" altLang="zh-TW" b="0" err="1">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SysLog</a:t>
            </a:r>
            <a:endPar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a:p>
            <a:pPr marL="480077" lvl="2" indent="0" defTabSz="308074">
              <a:spcBef>
                <a:spcPts val="304"/>
              </a:spcBef>
              <a:buNone/>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All rem. </a:t>
            </a:r>
            <a:r>
              <a:rPr lang="en-US" altLang="zh-TW" b="0" err="1">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SysLogs</a:t>
            </a:r>
            <a:endPar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a:p>
            <a:pPr marL="480077" lvl="2" indent="0" defTabSz="308074">
              <a:spcBef>
                <a:spcPts val="304"/>
              </a:spcBef>
              <a:buNone/>
            </a:pPr>
            <a:r>
              <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Central </a:t>
            </a:r>
            <a:r>
              <a:rPr lang="en-US" altLang="zh-TW" b="0" err="1">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SysLog</a:t>
            </a:r>
            <a:endParaRPr lang="en-US" altLang="zh-TW" b="0">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a:p>
            <a:pPr marL="0" indent="0" defTabSz="308074">
              <a:spcBef>
                <a:spcPts val="304"/>
              </a:spcBef>
              <a:buNone/>
            </a:pPr>
            <a:endPar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pic>
        <p:nvPicPr>
          <p:cNvPr id="3" name="圖片 2">
            <a:extLst>
              <a:ext uri="{FF2B5EF4-FFF2-40B4-BE49-F238E27FC236}">
                <a16:creationId xmlns:a16="http://schemas.microsoft.com/office/drawing/2014/main" id="{69993D27-D712-4D2F-9915-25B5EC38A41E}"/>
              </a:ext>
            </a:extLst>
          </p:cNvPr>
          <p:cNvPicPr>
            <a:picLocks noChangeAspect="1"/>
          </p:cNvPicPr>
          <p:nvPr/>
        </p:nvPicPr>
        <p:blipFill>
          <a:blip r:embed="rId2"/>
          <a:stretch>
            <a:fillRect/>
          </a:stretch>
        </p:blipFill>
        <p:spPr>
          <a:xfrm>
            <a:off x="4516486" y="1892253"/>
            <a:ext cx="3446944" cy="2867858"/>
          </a:xfrm>
          <a:prstGeom prst="rect">
            <a:avLst/>
          </a:prstGeom>
        </p:spPr>
      </p:pic>
    </p:spTree>
    <p:extLst>
      <p:ext uri="{BB962C8B-B14F-4D97-AF65-F5344CB8AC3E}">
        <p14:creationId xmlns:p14="http://schemas.microsoft.com/office/powerpoint/2010/main" val="3683197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Dump Analysis (ST22)</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2C2169F3-3E58-44C9-84D3-88606F5DD341}"/>
              </a:ext>
            </a:extLst>
          </p:cNvPr>
          <p:cNvSpPr>
            <a:spLocks noGrp="1"/>
          </p:cNvSpPr>
          <p:nvPr>
            <p:ph idx="1"/>
          </p:nvPr>
        </p:nvSpPr>
        <p:spPr>
          <a:xfrm>
            <a:off x="299542" y="846104"/>
            <a:ext cx="8540153" cy="4050624"/>
          </a:xfrm>
        </p:spPr>
        <p:txBody>
          <a:bodyPr/>
          <a:lstStyle/>
          <a:p>
            <a:pPr marL="0" indent="0" defTabSz="308074">
              <a:spcBef>
                <a:spcPts val="304"/>
              </a:spcBef>
              <a:buNone/>
            </a:pP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Dump Analysis  :</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If unpredictable error occur during runtime when you call an ABAP program, a runtime error that generates a short dump can occur.</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Different error situation exist : </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Internal Error</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Installation and Environment / Resource Error</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Error in Application Program</a:t>
            </a:r>
          </a:p>
          <a:p>
            <a:pPr marL="480077" lvl="2" indent="0" defTabSz="308074">
              <a:spcBef>
                <a:spcPts val="304"/>
              </a:spcBef>
              <a:buNone/>
            </a:pPr>
            <a:endPar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a:p>
            <a:pPr marL="0" indent="0" defTabSz="308074">
              <a:spcBef>
                <a:spcPts val="304"/>
              </a:spcBef>
              <a:buNone/>
            </a:pP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Long Text of the Runtime Error</a:t>
            </a:r>
            <a:r>
              <a:rPr lang="zh-TW" altLang="en-US"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t>
            </a: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a:t>
            </a:r>
          </a:p>
          <a:p>
            <a:pPr marL="505792" lvl="1" indent="-231458"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Most of the sections of the long text are informative and helpful for different people, depending on their technical knowledge.</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large number of sections can be divided into four large blocks:</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System Environment</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User View</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ABAP Developer View</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BASIS Developer View</a:t>
            </a:r>
          </a:p>
          <a:p>
            <a:pPr marL="0" indent="0" defTabSz="308074">
              <a:spcBef>
                <a:spcPts val="304"/>
              </a:spcBef>
              <a:buNone/>
            </a:pPr>
            <a:endPar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spTree>
    <p:extLst>
      <p:ext uri="{BB962C8B-B14F-4D97-AF65-F5344CB8AC3E}">
        <p14:creationId xmlns:p14="http://schemas.microsoft.com/office/powerpoint/2010/main" val="1561209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Runtime Error Long Text (ST22)</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7" name="圖片 6">
            <a:extLst>
              <a:ext uri="{FF2B5EF4-FFF2-40B4-BE49-F238E27FC236}">
                <a16:creationId xmlns:a16="http://schemas.microsoft.com/office/drawing/2014/main" id="{8B491776-6B81-439F-BDE3-3449D17C4FCF}"/>
              </a:ext>
            </a:extLst>
          </p:cNvPr>
          <p:cNvPicPr>
            <a:picLocks noChangeAspect="1"/>
          </p:cNvPicPr>
          <p:nvPr/>
        </p:nvPicPr>
        <p:blipFill>
          <a:blip r:embed="rId2"/>
          <a:stretch>
            <a:fillRect/>
          </a:stretch>
        </p:blipFill>
        <p:spPr>
          <a:xfrm>
            <a:off x="1573822" y="1051997"/>
            <a:ext cx="5996357" cy="3396291"/>
          </a:xfrm>
          <a:prstGeom prst="rect">
            <a:avLst/>
          </a:prstGeom>
        </p:spPr>
      </p:pic>
    </p:spTree>
    <p:extLst>
      <p:ext uri="{BB962C8B-B14F-4D97-AF65-F5344CB8AC3E}">
        <p14:creationId xmlns:p14="http://schemas.microsoft.com/office/powerpoint/2010/main" val="258842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System Trace (ST01)</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2CED433D-E505-433D-A534-A93882349AAF}"/>
              </a:ext>
            </a:extLst>
          </p:cNvPr>
          <p:cNvSpPr>
            <a:spLocks noGrp="1"/>
          </p:cNvSpPr>
          <p:nvPr>
            <p:ph idx="1"/>
          </p:nvPr>
        </p:nvSpPr>
        <p:spPr>
          <a:xfrm>
            <a:off x="299542" y="846105"/>
            <a:ext cx="8540153" cy="2148370"/>
          </a:xfrm>
        </p:spPr>
        <p:txBody>
          <a:bodyPr>
            <a:normAutofit lnSpcReduction="10000"/>
          </a:bodyPr>
          <a:lstStyle/>
          <a:p>
            <a:pPr marL="0" indent="0" defTabSz="308074">
              <a:spcBef>
                <a:spcPts val="304"/>
              </a:spcBef>
              <a:buNone/>
            </a:pP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System Trace :</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You can use the system trace to record internal system activities.</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For system monitoring and problem analysis, SAP recommend that you use the system log or the developer trace.</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system trace is used for analyzing :</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Authorization checks</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Kernel functions and Kernel module</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DB accesses (SQL trace)</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Accesses to table buffers</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Lock operations</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RFC calls</a:t>
            </a:r>
          </a:p>
          <a:p>
            <a:pPr marL="480077" lvl="2" indent="0" defTabSz="308074">
              <a:spcBef>
                <a:spcPts val="304"/>
              </a:spcBef>
              <a:buNone/>
            </a:pPr>
            <a:endPar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pic>
        <p:nvPicPr>
          <p:cNvPr id="3" name="圖片 2">
            <a:extLst>
              <a:ext uri="{FF2B5EF4-FFF2-40B4-BE49-F238E27FC236}">
                <a16:creationId xmlns:a16="http://schemas.microsoft.com/office/drawing/2014/main" id="{8C1CBF1D-4F5D-414C-AB33-6A23F3503434}"/>
              </a:ext>
            </a:extLst>
          </p:cNvPr>
          <p:cNvPicPr>
            <a:picLocks noChangeAspect="1"/>
          </p:cNvPicPr>
          <p:nvPr/>
        </p:nvPicPr>
        <p:blipFill>
          <a:blip r:embed="rId2"/>
          <a:stretch>
            <a:fillRect/>
          </a:stretch>
        </p:blipFill>
        <p:spPr>
          <a:xfrm>
            <a:off x="4135551" y="1605070"/>
            <a:ext cx="3741084" cy="3007256"/>
          </a:xfrm>
          <a:prstGeom prst="rect">
            <a:avLst/>
          </a:prstGeom>
        </p:spPr>
      </p:pic>
    </p:spTree>
    <p:extLst>
      <p:ext uri="{BB962C8B-B14F-4D97-AF65-F5344CB8AC3E}">
        <p14:creationId xmlns:p14="http://schemas.microsoft.com/office/powerpoint/2010/main" val="85729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System Trace (ST01)</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6" name="圖片 5">
            <a:extLst>
              <a:ext uri="{FF2B5EF4-FFF2-40B4-BE49-F238E27FC236}">
                <a16:creationId xmlns:a16="http://schemas.microsoft.com/office/drawing/2014/main" id="{B5109296-542B-4725-9E94-22DF8440EB46}"/>
              </a:ext>
            </a:extLst>
          </p:cNvPr>
          <p:cNvPicPr>
            <a:picLocks noChangeAspect="1"/>
          </p:cNvPicPr>
          <p:nvPr/>
        </p:nvPicPr>
        <p:blipFill>
          <a:blip r:embed="rId2"/>
          <a:stretch>
            <a:fillRect/>
          </a:stretch>
        </p:blipFill>
        <p:spPr>
          <a:xfrm>
            <a:off x="818441" y="973709"/>
            <a:ext cx="7507119" cy="3409483"/>
          </a:xfrm>
          <a:prstGeom prst="rect">
            <a:avLst/>
          </a:prstGeom>
        </p:spPr>
      </p:pic>
      <p:graphicFrame>
        <p:nvGraphicFramePr>
          <p:cNvPr id="9" name="表格 8">
            <a:extLst>
              <a:ext uri="{FF2B5EF4-FFF2-40B4-BE49-F238E27FC236}">
                <a16:creationId xmlns:a16="http://schemas.microsoft.com/office/drawing/2014/main" id="{45C53E9D-A4B0-4291-BBEC-AD0F1927F54B}"/>
              </a:ext>
            </a:extLst>
          </p:cNvPr>
          <p:cNvGraphicFramePr>
            <a:graphicFrameLocks noGrp="1"/>
          </p:cNvGraphicFramePr>
          <p:nvPr/>
        </p:nvGraphicFramePr>
        <p:xfrm>
          <a:off x="3237931" y="2940206"/>
          <a:ext cx="4732731" cy="1443676"/>
        </p:xfrm>
        <a:graphic>
          <a:graphicData uri="http://schemas.openxmlformats.org/drawingml/2006/table">
            <a:tbl>
              <a:tblPr/>
              <a:tblGrid>
                <a:gridCol w="1219060">
                  <a:extLst>
                    <a:ext uri="{9D8B030D-6E8A-4147-A177-3AD203B41FA5}">
                      <a16:colId xmlns:a16="http://schemas.microsoft.com/office/drawing/2014/main" val="20000"/>
                    </a:ext>
                  </a:extLst>
                </a:gridCol>
                <a:gridCol w="845788">
                  <a:extLst>
                    <a:ext uri="{9D8B030D-6E8A-4147-A177-3AD203B41FA5}">
                      <a16:colId xmlns:a16="http://schemas.microsoft.com/office/drawing/2014/main" val="20001"/>
                    </a:ext>
                  </a:extLst>
                </a:gridCol>
                <a:gridCol w="2667883">
                  <a:extLst>
                    <a:ext uri="{9D8B030D-6E8A-4147-A177-3AD203B41FA5}">
                      <a16:colId xmlns:a16="http://schemas.microsoft.com/office/drawing/2014/main" val="20002"/>
                    </a:ext>
                  </a:extLst>
                </a:gridCol>
              </a:tblGrid>
              <a:tr h="159698">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b="1" i="0" kern="1200">
                          <a:latin typeface="Gill Sans MT (本文)"/>
                        </a:rPr>
                        <a:t>Component</a:t>
                      </a:r>
                      <a:endParaRPr kumimoji="1" lang="en-US" altLang="en-US" sz="900" b="1" i="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AEDE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b="1" i="0" kern="1200">
                          <a:latin typeface="Gill Sans MT (本文)"/>
                        </a:rPr>
                        <a:t>Abbreviation</a:t>
                      </a:r>
                      <a:endParaRPr kumimoji="1" lang="en-US" altLang="en-US" sz="900" b="1" i="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AEDE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b="1" i="0" kern="1200">
                          <a:latin typeface="Gill Sans MT (本文)"/>
                        </a:rPr>
                        <a:t>Object</a:t>
                      </a:r>
                      <a:endParaRPr kumimoji="1" lang="en-US" altLang="en-US" sz="900" b="1" i="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AEDEF"/>
                    </a:solidFill>
                  </a:tcPr>
                </a:tc>
                <a:extLst>
                  <a:ext uri="{0D108BD9-81ED-4DB2-BD59-A6C34878D82A}">
                    <a16:rowId xmlns:a16="http://schemas.microsoft.com/office/drawing/2014/main" val="10000"/>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Authorization check</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AUTH</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Authorization object used</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Kernel functions</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CMOD</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Corresponding C function in kernel</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General kernel</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USER</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Module in the kernel in which the trace is written</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DB accesses </a:t>
                      </a: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SQL</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en-US" sz="900" kern="1200">
                          <a:latin typeface="Gill Sans MT (本文)"/>
                        </a:rPr>
                        <a:t>Database table being accessed (SQL trace)</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Table buffer trace</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BUFF</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Database table being accessed</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138872">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RFC calls</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RFC</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Called function module</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190851">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Lock Operations</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ctr" defTabSz="914400" rtl="0" eaLnBrk="1" fontAlgn="base" latinLnBrk="0" hangingPunct="1">
                        <a:spcBef>
                          <a:spcPct val="0"/>
                        </a:spcBef>
                        <a:spcAft>
                          <a:spcPct val="0"/>
                        </a:spcAft>
                      </a:pPr>
                      <a:r>
                        <a:rPr kumimoji="1" lang="en-US" altLang="en-US" sz="900" kern="1200">
                          <a:latin typeface="Gill Sans MT (本文)"/>
                        </a:rPr>
                        <a:t>ENQUE</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354615" rtl="0" eaLnBrk="1" latinLnBrk="0" hangingPunct="1">
                        <a:defRPr sz="2667" kern="1200">
                          <a:solidFill>
                            <a:schemeClr val="tx1"/>
                          </a:solidFill>
                          <a:latin typeface="Gill Sans MT"/>
                          <a:ea typeface="微軟正黑體"/>
                        </a:defRPr>
                      </a:lvl1pPr>
                      <a:lvl2pPr marL="677309" algn="l" defTabSz="1354615" rtl="0" eaLnBrk="1" latinLnBrk="0" hangingPunct="1">
                        <a:defRPr sz="2667" kern="1200">
                          <a:solidFill>
                            <a:schemeClr val="tx1"/>
                          </a:solidFill>
                          <a:latin typeface="Gill Sans MT"/>
                          <a:ea typeface="微軟正黑體"/>
                        </a:defRPr>
                      </a:lvl2pPr>
                      <a:lvl3pPr marL="1354615" algn="l" defTabSz="1354615" rtl="0" eaLnBrk="1" latinLnBrk="0" hangingPunct="1">
                        <a:defRPr sz="2667" kern="1200">
                          <a:solidFill>
                            <a:schemeClr val="tx1"/>
                          </a:solidFill>
                          <a:latin typeface="Gill Sans MT"/>
                          <a:ea typeface="微軟正黑體"/>
                        </a:defRPr>
                      </a:lvl3pPr>
                      <a:lvl4pPr marL="2031925" algn="l" defTabSz="1354615" rtl="0" eaLnBrk="1" latinLnBrk="0" hangingPunct="1">
                        <a:defRPr sz="2667" kern="1200">
                          <a:solidFill>
                            <a:schemeClr val="tx1"/>
                          </a:solidFill>
                          <a:latin typeface="Gill Sans MT"/>
                          <a:ea typeface="微軟正黑體"/>
                        </a:defRPr>
                      </a:lvl4pPr>
                      <a:lvl5pPr marL="2709232" algn="l" defTabSz="1354615" rtl="0" eaLnBrk="1" latinLnBrk="0" hangingPunct="1">
                        <a:defRPr sz="2667" kern="1200">
                          <a:solidFill>
                            <a:schemeClr val="tx1"/>
                          </a:solidFill>
                          <a:latin typeface="Gill Sans MT"/>
                          <a:ea typeface="微軟正黑體"/>
                        </a:defRPr>
                      </a:lvl5pPr>
                      <a:lvl6pPr marL="3386540" algn="l" defTabSz="1354615" rtl="0" eaLnBrk="1" latinLnBrk="0" hangingPunct="1">
                        <a:defRPr sz="2667" kern="1200">
                          <a:solidFill>
                            <a:schemeClr val="tx1"/>
                          </a:solidFill>
                          <a:latin typeface="Gill Sans MT"/>
                          <a:ea typeface="微軟正黑體"/>
                        </a:defRPr>
                      </a:lvl6pPr>
                      <a:lvl7pPr marL="4063846" algn="l" defTabSz="1354615" rtl="0" eaLnBrk="1" latinLnBrk="0" hangingPunct="1">
                        <a:defRPr sz="2667" kern="1200">
                          <a:solidFill>
                            <a:schemeClr val="tx1"/>
                          </a:solidFill>
                          <a:latin typeface="Gill Sans MT"/>
                          <a:ea typeface="微軟正黑體"/>
                        </a:defRPr>
                      </a:lvl7pPr>
                      <a:lvl8pPr marL="4741156" algn="l" defTabSz="1354615" rtl="0" eaLnBrk="1" latinLnBrk="0" hangingPunct="1">
                        <a:defRPr sz="2667" kern="1200">
                          <a:solidFill>
                            <a:schemeClr val="tx1"/>
                          </a:solidFill>
                          <a:latin typeface="Gill Sans MT"/>
                          <a:ea typeface="微軟正黑體"/>
                        </a:defRPr>
                      </a:lvl8pPr>
                      <a:lvl9pPr marL="5418465" algn="l" defTabSz="1354615" rtl="0" eaLnBrk="1" latinLnBrk="0" hangingPunct="1">
                        <a:defRPr sz="2667" kern="1200">
                          <a:solidFill>
                            <a:schemeClr val="tx1"/>
                          </a:solidFill>
                          <a:latin typeface="Gill Sans MT"/>
                          <a:ea typeface="微軟正黑體"/>
                        </a:defRPr>
                      </a:lvl9pPr>
                    </a:lstStyle>
                    <a:p>
                      <a:pPr marL="0" marR="0" lvl="0" algn="l" defTabSz="914400" rtl="0" eaLnBrk="1" fontAlgn="base" latinLnBrk="0" hangingPunct="1">
                        <a:spcBef>
                          <a:spcPct val="0"/>
                        </a:spcBef>
                        <a:spcAft>
                          <a:spcPct val="0"/>
                        </a:spcAft>
                      </a:pPr>
                      <a:r>
                        <a:rPr kumimoji="1" lang="en-US" altLang="en-US" sz="900" kern="1200">
                          <a:latin typeface="Gill Sans MT (本文)"/>
                        </a:rPr>
                        <a:t>Lock object used</a:t>
                      </a:r>
                      <a:endParaRPr kumimoji="1" lang="en-US" altLang="en-US" sz="900" kern="1200">
                        <a:solidFill>
                          <a:schemeClr val="tx1"/>
                        </a:solidFill>
                        <a:latin typeface="Gill Sans MT (本文)"/>
                        <a:ea typeface="KaiTi" pitchFamily="49" charset="-122"/>
                        <a:cs typeface="+mn-cs"/>
                      </a:endParaRPr>
                    </a:p>
                  </a:txBody>
                  <a:tcPr marL="34718" marR="347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78873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Performance Trace (ST05)</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2CED433D-E505-433D-A534-A93882349AAF}"/>
              </a:ext>
            </a:extLst>
          </p:cNvPr>
          <p:cNvSpPr>
            <a:spLocks noGrp="1"/>
          </p:cNvSpPr>
          <p:nvPr>
            <p:ph idx="1"/>
          </p:nvPr>
        </p:nvSpPr>
        <p:spPr>
          <a:xfrm>
            <a:off x="299542" y="846105"/>
            <a:ext cx="8540153" cy="2148370"/>
          </a:xfrm>
        </p:spPr>
        <p:txBody>
          <a:bodyPr/>
          <a:lstStyle/>
          <a:p>
            <a:pPr marL="0" indent="0" defTabSz="308074">
              <a:spcBef>
                <a:spcPts val="304"/>
              </a:spcBef>
              <a:buNone/>
            </a:pP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Performance Trace :</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The performance trace provides similar trace options to the system trace.</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It allow you to record : </a:t>
            </a:r>
          </a:p>
          <a:p>
            <a:pPr marL="480077"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t>
            </a:r>
            <a:r>
              <a:rPr lang="zh-TW" altLang="en-US"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a:t>
            </a: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Database call (SQL Trace)</a:t>
            </a:r>
          </a:p>
          <a:p>
            <a:pPr marL="653670" lvl="2" indent="-173594" defTabSz="308074">
              <a:spcBef>
                <a:spcPts val="304"/>
              </a:spcBef>
              <a:buFontTx/>
              <a:buChar char="-"/>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Lock management call (Enqueue Trace)</a:t>
            </a:r>
          </a:p>
          <a:p>
            <a:pPr marL="653670" lvl="2" indent="-173594" defTabSz="308074">
              <a:spcBef>
                <a:spcPts val="304"/>
              </a:spcBef>
              <a:buFontTx/>
              <a:buChar char="-"/>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Accesses to table buffers (Buffer Trace)</a:t>
            </a:r>
          </a:p>
          <a:p>
            <a:pPr marL="653670" lvl="2" indent="-173594" defTabSz="308074">
              <a:spcBef>
                <a:spcPts val="304"/>
              </a:spcBef>
              <a:buFontTx/>
              <a:buChar char="-"/>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Remote call s of reports and transactions (RFC Trace)</a:t>
            </a:r>
          </a:p>
          <a:p>
            <a:pPr marL="653670" lvl="2" indent="-173594" defTabSz="308074">
              <a:spcBef>
                <a:spcPts val="304"/>
              </a:spcBef>
              <a:buFontTx/>
              <a:buChar char="-"/>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HTTP communication (HTTP Trace)</a:t>
            </a:r>
          </a:p>
          <a:p>
            <a:pPr marL="653670" lvl="2" indent="-173594" defTabSz="308074">
              <a:spcBef>
                <a:spcPts val="304"/>
              </a:spcBef>
              <a:buFontTx/>
              <a:buChar char="-"/>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Single SQL statements (Enter SQL Statement)</a:t>
            </a:r>
          </a:p>
          <a:p>
            <a:pPr marL="480077" lvl="2" indent="0" defTabSz="308074">
              <a:spcBef>
                <a:spcPts val="304"/>
              </a:spcBef>
              <a:buNone/>
            </a:pPr>
            <a:endPar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spTree>
    <p:extLst>
      <p:ext uri="{BB962C8B-B14F-4D97-AF65-F5344CB8AC3E}">
        <p14:creationId xmlns:p14="http://schemas.microsoft.com/office/powerpoint/2010/main" val="99448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Process Multiplexing</a:t>
            </a:r>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421" y="816695"/>
            <a:ext cx="6725726" cy="4034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562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Performance Trace (ST05)</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4" name="圖片 3">
            <a:extLst>
              <a:ext uri="{FF2B5EF4-FFF2-40B4-BE49-F238E27FC236}">
                <a16:creationId xmlns:a16="http://schemas.microsoft.com/office/drawing/2014/main" id="{BB6422F0-2AEC-429F-B83A-0D9649AD1E08}"/>
              </a:ext>
            </a:extLst>
          </p:cNvPr>
          <p:cNvPicPr>
            <a:picLocks noChangeAspect="1"/>
          </p:cNvPicPr>
          <p:nvPr/>
        </p:nvPicPr>
        <p:blipFill>
          <a:blip r:embed="rId2"/>
          <a:stretch>
            <a:fillRect/>
          </a:stretch>
        </p:blipFill>
        <p:spPr>
          <a:xfrm>
            <a:off x="962152" y="1046382"/>
            <a:ext cx="7219698" cy="3278947"/>
          </a:xfrm>
          <a:prstGeom prst="rect">
            <a:avLst/>
          </a:prstGeom>
        </p:spPr>
      </p:pic>
    </p:spTree>
    <p:extLst>
      <p:ext uri="{BB962C8B-B14F-4D97-AF65-F5344CB8AC3E}">
        <p14:creationId xmlns:p14="http://schemas.microsoft.com/office/powerpoint/2010/main" val="3688091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Developer Trace (ST11)</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sp>
        <p:nvSpPr>
          <p:cNvPr id="4" name="內容版面配置區 4">
            <a:extLst>
              <a:ext uri="{FF2B5EF4-FFF2-40B4-BE49-F238E27FC236}">
                <a16:creationId xmlns:a16="http://schemas.microsoft.com/office/drawing/2014/main" id="{DE64CD6C-11B3-41F2-9448-5004498E68E0}"/>
              </a:ext>
            </a:extLst>
          </p:cNvPr>
          <p:cNvSpPr>
            <a:spLocks noGrp="1"/>
          </p:cNvSpPr>
          <p:nvPr>
            <p:ph idx="1"/>
          </p:nvPr>
        </p:nvSpPr>
        <p:spPr>
          <a:xfrm>
            <a:off x="299542" y="846105"/>
            <a:ext cx="8540153" cy="2148370"/>
          </a:xfrm>
        </p:spPr>
        <p:txBody>
          <a:bodyPr>
            <a:normAutofit lnSpcReduction="10000"/>
          </a:bodyPr>
          <a:lstStyle/>
          <a:p>
            <a:pPr marL="0" indent="0" defTabSz="308074">
              <a:spcBef>
                <a:spcPts val="304"/>
              </a:spcBef>
              <a:buNone/>
            </a:pPr>
            <a:r>
              <a:rPr lang="en-US" altLang="zh-TW" sz="1418">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Developer Trace :</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Developer traces are recordings that contain technical information and that are used if error occur.</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This type of trace is especially useful to investigate host and internal SAP problems affecting your SAP system.</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Activating / Deactivating Developer Traces: </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- 0: No trace</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- 1: Write error messages in the trace file</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- 2: Full trace</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- 3: Additionally, trace data blocks</a:t>
            </a:r>
          </a:p>
          <a:p>
            <a:pPr lvl="1" defTabSz="308074">
              <a:spcBef>
                <a:spcPts val="304"/>
              </a:spcBef>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You can use system profile parameters to </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Restrict the size of the trace files</a:t>
            </a:r>
          </a:p>
          <a:p>
            <a:pPr marL="480066" lvl="2" indent="0" defTabSz="308074">
              <a:spcBef>
                <a:spcPts val="304"/>
              </a:spcBef>
              <a:buNone/>
            </a:pPr>
            <a:r>
              <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rPr>
              <a:t>- Specify an appropriate path</a:t>
            </a:r>
          </a:p>
          <a:p>
            <a:pPr lvl="1" defTabSz="308074">
              <a:spcBef>
                <a:spcPts val="304"/>
              </a:spcBef>
            </a:pPr>
            <a:endParaRPr lang="en-US" altLang="zh-TW" sz="1215">
              <a:solidFill>
                <a:srgbClr val="272727"/>
              </a:solidFill>
              <a:latin typeface="IBM Plex Arabic" panose="020B0503050203000203" pitchFamily="34" charset="-78"/>
              <a:ea typeface="微軟正黑體" panose="020B0604030504040204" pitchFamily="34" charset="-120"/>
              <a:cs typeface="IBM Plex Arabic" panose="020B0503050203000203" pitchFamily="34" charset="-78"/>
              <a:sym typeface="Helvetica Neue Medium"/>
            </a:endParaRPr>
          </a:p>
        </p:txBody>
      </p:sp>
      <p:pic>
        <p:nvPicPr>
          <p:cNvPr id="3" name="圖片 2">
            <a:extLst>
              <a:ext uri="{FF2B5EF4-FFF2-40B4-BE49-F238E27FC236}">
                <a16:creationId xmlns:a16="http://schemas.microsoft.com/office/drawing/2014/main" id="{CCD1424C-69BC-4382-91AE-45A7DBD16010}"/>
              </a:ext>
            </a:extLst>
          </p:cNvPr>
          <p:cNvPicPr>
            <a:picLocks noChangeAspect="1"/>
          </p:cNvPicPr>
          <p:nvPr/>
        </p:nvPicPr>
        <p:blipFill>
          <a:blip r:embed="rId2"/>
          <a:stretch>
            <a:fillRect/>
          </a:stretch>
        </p:blipFill>
        <p:spPr>
          <a:xfrm>
            <a:off x="4038315" y="1672407"/>
            <a:ext cx="3447743" cy="3083788"/>
          </a:xfrm>
          <a:prstGeom prst="rect">
            <a:avLst/>
          </a:prstGeom>
        </p:spPr>
      </p:pic>
    </p:spTree>
    <p:extLst>
      <p:ext uri="{BB962C8B-B14F-4D97-AF65-F5344CB8AC3E}">
        <p14:creationId xmlns:p14="http://schemas.microsoft.com/office/powerpoint/2010/main" val="3148055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Error Log Files (ST11)</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7" name="圖片 6">
            <a:extLst>
              <a:ext uri="{FF2B5EF4-FFF2-40B4-BE49-F238E27FC236}">
                <a16:creationId xmlns:a16="http://schemas.microsoft.com/office/drawing/2014/main" id="{D8B8DD35-FF05-42C0-A319-48B0B467CCA8}"/>
              </a:ext>
            </a:extLst>
          </p:cNvPr>
          <p:cNvPicPr>
            <a:picLocks noChangeAspect="1"/>
          </p:cNvPicPr>
          <p:nvPr/>
        </p:nvPicPr>
        <p:blipFill>
          <a:blip r:embed="rId2"/>
          <a:stretch>
            <a:fillRect/>
          </a:stretch>
        </p:blipFill>
        <p:spPr>
          <a:xfrm>
            <a:off x="2852512" y="905756"/>
            <a:ext cx="3438977" cy="3740488"/>
          </a:xfrm>
          <a:prstGeom prst="rect">
            <a:avLst/>
          </a:prstGeom>
        </p:spPr>
      </p:pic>
    </p:spTree>
    <p:extLst>
      <p:ext uri="{BB962C8B-B14F-4D97-AF65-F5344CB8AC3E}">
        <p14:creationId xmlns:p14="http://schemas.microsoft.com/office/powerpoint/2010/main" val="281082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FBDE0E2-1062-1B4F-9128-DF5875D6EDF5}"/>
              </a:ext>
            </a:extLst>
          </p:cNvPr>
          <p:cNvSpPr>
            <a:spLocks noGrp="1"/>
          </p:cNvSpPr>
          <p:nvPr>
            <p:ph type="title"/>
          </p:nvPr>
        </p:nvSpPr>
        <p:spPr/>
        <p:txBody>
          <a:bodyPr/>
          <a:lstStyle/>
          <a:p>
            <a:r>
              <a:rPr kumimoji="1" lang="en-US" altLang="zh-TW">
                <a:latin typeface="IBM Plex Sans" panose="020B0503050203000203"/>
                <a:ea typeface="微軟正黑體" panose="020B0604030504040204" pitchFamily="34" charset="-120"/>
                <a:cs typeface="IBM Plex Arabic" panose="020B0503050203000203" pitchFamily="34" charset="-78"/>
              </a:rPr>
              <a:t>Troubleshooting: Approach</a:t>
            </a:r>
            <a:endParaRPr kumimoji="1" lang="zh-TW" altLang="en-US">
              <a:latin typeface="IBM Plex Sans" panose="020B0503050203000203"/>
              <a:ea typeface="微軟正黑體" panose="020B0604030504040204" pitchFamily="34" charset="-120"/>
              <a:cs typeface="IBM Plex Arabic" panose="020B0503050203000203" pitchFamily="34" charset="-78"/>
            </a:endParaRPr>
          </a:p>
        </p:txBody>
      </p:sp>
      <p:pic>
        <p:nvPicPr>
          <p:cNvPr id="3" name="圖片 2">
            <a:extLst>
              <a:ext uri="{FF2B5EF4-FFF2-40B4-BE49-F238E27FC236}">
                <a16:creationId xmlns:a16="http://schemas.microsoft.com/office/drawing/2014/main" id="{EBA95BE9-7EBE-4E92-B626-1F9F3B1A8409}"/>
              </a:ext>
            </a:extLst>
          </p:cNvPr>
          <p:cNvPicPr>
            <a:picLocks noChangeAspect="1"/>
          </p:cNvPicPr>
          <p:nvPr/>
        </p:nvPicPr>
        <p:blipFill>
          <a:blip r:embed="rId2"/>
          <a:stretch>
            <a:fillRect/>
          </a:stretch>
        </p:blipFill>
        <p:spPr>
          <a:xfrm>
            <a:off x="2407321" y="998941"/>
            <a:ext cx="4329359" cy="3707619"/>
          </a:xfrm>
          <a:prstGeom prst="rect">
            <a:avLst/>
          </a:prstGeom>
        </p:spPr>
      </p:pic>
    </p:spTree>
    <p:extLst>
      <p:ext uri="{BB962C8B-B14F-4D97-AF65-F5344CB8AC3E}">
        <p14:creationId xmlns:p14="http://schemas.microsoft.com/office/powerpoint/2010/main" val="3399157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Troubleshooting: Workload Analysis I:</a:t>
            </a:r>
            <a:r>
              <a:rPr lang="zh-TW" altLang="en-US"/>
              <a:t> </a:t>
            </a:r>
            <a:r>
              <a:rPr lang="en-US" altLang="zh-TW"/>
              <a:t>General Performance Problems on the ABAP Server</a:t>
            </a:r>
            <a:endParaRPr lang="zh-TW" altLang="en-US"/>
          </a:p>
        </p:txBody>
      </p:sp>
      <p:sp>
        <p:nvSpPr>
          <p:cNvPr id="5" name="內容版面配置區 4">
            <a:extLst>
              <a:ext uri="{FF2B5EF4-FFF2-40B4-BE49-F238E27FC236}">
                <a16:creationId xmlns:a16="http://schemas.microsoft.com/office/drawing/2014/main" id="{598501A4-F63A-DEF0-37B5-D24BC79CD298}"/>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1B1BC601-C155-DDB5-97D7-2E52AF913AA4}"/>
              </a:ext>
            </a:extLst>
          </p:cNvPr>
          <p:cNvPicPr>
            <a:picLocks noChangeAspect="1"/>
          </p:cNvPicPr>
          <p:nvPr/>
        </p:nvPicPr>
        <p:blipFill>
          <a:blip r:embed="rId2"/>
          <a:stretch>
            <a:fillRect/>
          </a:stretch>
        </p:blipFill>
        <p:spPr>
          <a:xfrm>
            <a:off x="437991" y="801450"/>
            <a:ext cx="8266585" cy="3967262"/>
          </a:xfrm>
          <a:prstGeom prst="rect">
            <a:avLst/>
          </a:prstGeom>
        </p:spPr>
      </p:pic>
      <p:pic>
        <p:nvPicPr>
          <p:cNvPr id="10" name="圖片 9">
            <a:extLst>
              <a:ext uri="{FF2B5EF4-FFF2-40B4-BE49-F238E27FC236}">
                <a16:creationId xmlns:a16="http://schemas.microsoft.com/office/drawing/2014/main" id="{01A0F9AA-167D-773F-BA7D-930C12E6B5F1}"/>
              </a:ext>
            </a:extLst>
          </p:cNvPr>
          <p:cNvPicPr>
            <a:picLocks noChangeAspect="1"/>
          </p:cNvPicPr>
          <p:nvPr/>
        </p:nvPicPr>
        <p:blipFill rotWithShape="1">
          <a:blip r:embed="rId3"/>
          <a:srcRect r="14104"/>
          <a:stretch/>
        </p:blipFill>
        <p:spPr>
          <a:xfrm>
            <a:off x="3806956" y="4167234"/>
            <a:ext cx="124202" cy="176030"/>
          </a:xfrm>
          <a:prstGeom prst="rect">
            <a:avLst/>
          </a:prstGeom>
        </p:spPr>
      </p:pic>
    </p:spTree>
    <p:extLst>
      <p:ext uri="{BB962C8B-B14F-4D97-AF65-F5344CB8AC3E}">
        <p14:creationId xmlns:p14="http://schemas.microsoft.com/office/powerpoint/2010/main" val="2418622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6306837-45FA-6834-2C41-5ED26390A818}"/>
              </a:ext>
            </a:extLst>
          </p:cNvPr>
          <p:cNvSpPr>
            <a:spLocks noGrp="1"/>
          </p:cNvSpPr>
          <p:nvPr>
            <p:ph type="title"/>
          </p:nvPr>
        </p:nvSpPr>
        <p:spPr>
          <a:xfrm>
            <a:off x="251285" y="85708"/>
            <a:ext cx="8640000" cy="486993"/>
          </a:xfrm>
        </p:spPr>
        <p:txBody>
          <a:bodyPr>
            <a:normAutofit fontScale="90000"/>
          </a:bodyPr>
          <a:lstStyle/>
          <a:p>
            <a:r>
              <a:rPr lang="en-US" altLang="zh-TW"/>
              <a:t>Troubleshooting: Workload Analysis II:</a:t>
            </a:r>
            <a:r>
              <a:rPr lang="zh-TW" altLang="en-US"/>
              <a:t> </a:t>
            </a:r>
            <a:r>
              <a:rPr lang="en-US" altLang="zh-TW"/>
              <a:t>General Performance Problems on the ABAP Server</a:t>
            </a:r>
            <a:endParaRPr lang="zh-TW" altLang="en-US"/>
          </a:p>
        </p:txBody>
      </p:sp>
      <p:sp>
        <p:nvSpPr>
          <p:cNvPr id="16" name="內容版面配置區 15">
            <a:extLst>
              <a:ext uri="{FF2B5EF4-FFF2-40B4-BE49-F238E27FC236}">
                <a16:creationId xmlns:a16="http://schemas.microsoft.com/office/drawing/2014/main" id="{3518C10C-3C8B-7014-E48A-48D49A69D4B7}"/>
              </a:ext>
            </a:extLst>
          </p:cNvPr>
          <p:cNvSpPr>
            <a:spLocks noGrp="1"/>
          </p:cNvSpPr>
          <p:nvPr>
            <p:ph idx="1"/>
          </p:nvPr>
        </p:nvSpPr>
        <p:spPr/>
        <p:txBody>
          <a:bodyPr/>
          <a:lstStyle/>
          <a:p>
            <a:endParaRPr lang="zh-TW" altLang="en-US"/>
          </a:p>
        </p:txBody>
      </p:sp>
      <p:pic>
        <p:nvPicPr>
          <p:cNvPr id="18" name="圖片 17">
            <a:extLst>
              <a:ext uri="{FF2B5EF4-FFF2-40B4-BE49-F238E27FC236}">
                <a16:creationId xmlns:a16="http://schemas.microsoft.com/office/drawing/2014/main" id="{B440CE52-CEB3-1ACB-3138-BD20D546E155}"/>
              </a:ext>
            </a:extLst>
          </p:cNvPr>
          <p:cNvPicPr>
            <a:picLocks noChangeAspect="1"/>
          </p:cNvPicPr>
          <p:nvPr/>
        </p:nvPicPr>
        <p:blipFill>
          <a:blip r:embed="rId2"/>
          <a:stretch>
            <a:fillRect/>
          </a:stretch>
        </p:blipFill>
        <p:spPr>
          <a:xfrm>
            <a:off x="1483412" y="791728"/>
            <a:ext cx="6175743" cy="3882379"/>
          </a:xfrm>
          <a:prstGeom prst="rect">
            <a:avLst/>
          </a:prstGeom>
        </p:spPr>
      </p:pic>
    </p:spTree>
    <p:extLst>
      <p:ext uri="{BB962C8B-B14F-4D97-AF65-F5344CB8AC3E}">
        <p14:creationId xmlns:p14="http://schemas.microsoft.com/office/powerpoint/2010/main" val="3119590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Troubleshooting: Detailed Analysis of SAP Work Processes</a:t>
            </a:r>
            <a:endParaRPr lang="zh-TW" altLang="en-US"/>
          </a:p>
        </p:txBody>
      </p:sp>
      <p:pic>
        <p:nvPicPr>
          <p:cNvPr id="7" name="圖片 6">
            <a:extLst>
              <a:ext uri="{FF2B5EF4-FFF2-40B4-BE49-F238E27FC236}">
                <a16:creationId xmlns:a16="http://schemas.microsoft.com/office/drawing/2014/main" id="{03BAB053-1034-8FC6-4C3F-322C950F2298}"/>
              </a:ext>
            </a:extLst>
          </p:cNvPr>
          <p:cNvPicPr>
            <a:picLocks noChangeAspect="1"/>
          </p:cNvPicPr>
          <p:nvPr/>
        </p:nvPicPr>
        <p:blipFill>
          <a:blip r:embed="rId2"/>
          <a:stretch>
            <a:fillRect/>
          </a:stretch>
        </p:blipFill>
        <p:spPr>
          <a:xfrm>
            <a:off x="1135051" y="638136"/>
            <a:ext cx="7181940" cy="4419656"/>
          </a:xfrm>
          <a:prstGeom prst="rect">
            <a:avLst/>
          </a:prstGeom>
        </p:spPr>
      </p:pic>
    </p:spTree>
    <p:extLst>
      <p:ext uri="{BB962C8B-B14F-4D97-AF65-F5344CB8AC3E}">
        <p14:creationId xmlns:p14="http://schemas.microsoft.com/office/powerpoint/2010/main" val="3743473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Troubleshooting: Detailed Analysis of a Hardware Bottleneck (CPU)</a:t>
            </a:r>
            <a:endParaRPr lang="zh-TW" altLang="en-US"/>
          </a:p>
        </p:txBody>
      </p:sp>
      <p:sp>
        <p:nvSpPr>
          <p:cNvPr id="4" name="內容版面配置區 3">
            <a:extLst>
              <a:ext uri="{FF2B5EF4-FFF2-40B4-BE49-F238E27FC236}">
                <a16:creationId xmlns:a16="http://schemas.microsoft.com/office/drawing/2014/main" id="{6EC95487-964F-8955-4BAA-ED8F82B38317}"/>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870CF1FE-8AC5-4F57-7A8E-3F862F84D260}"/>
              </a:ext>
            </a:extLst>
          </p:cNvPr>
          <p:cNvPicPr>
            <a:picLocks noChangeAspect="1"/>
          </p:cNvPicPr>
          <p:nvPr/>
        </p:nvPicPr>
        <p:blipFill>
          <a:blip r:embed="rId2"/>
          <a:stretch>
            <a:fillRect/>
          </a:stretch>
        </p:blipFill>
        <p:spPr>
          <a:xfrm>
            <a:off x="1244138" y="572701"/>
            <a:ext cx="6750030" cy="4229100"/>
          </a:xfrm>
          <a:prstGeom prst="rect">
            <a:avLst/>
          </a:prstGeom>
        </p:spPr>
      </p:pic>
    </p:spTree>
    <p:extLst>
      <p:ext uri="{BB962C8B-B14F-4D97-AF65-F5344CB8AC3E}">
        <p14:creationId xmlns:p14="http://schemas.microsoft.com/office/powerpoint/2010/main" val="1196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Troubleshooting: Detailed Analysis of a Hardware Bottleneck (Extended Memory)</a:t>
            </a:r>
            <a:endParaRPr lang="zh-TW" altLang="en-US"/>
          </a:p>
        </p:txBody>
      </p:sp>
      <p:pic>
        <p:nvPicPr>
          <p:cNvPr id="7" name="圖片 6">
            <a:extLst>
              <a:ext uri="{FF2B5EF4-FFF2-40B4-BE49-F238E27FC236}">
                <a16:creationId xmlns:a16="http://schemas.microsoft.com/office/drawing/2014/main" id="{B894F35A-FAC0-51C2-E456-E2525B25A234}"/>
              </a:ext>
            </a:extLst>
          </p:cNvPr>
          <p:cNvPicPr>
            <a:picLocks noChangeAspect="1"/>
          </p:cNvPicPr>
          <p:nvPr/>
        </p:nvPicPr>
        <p:blipFill>
          <a:blip r:embed="rId2"/>
          <a:stretch>
            <a:fillRect/>
          </a:stretch>
        </p:blipFill>
        <p:spPr>
          <a:xfrm>
            <a:off x="534771" y="1058774"/>
            <a:ext cx="8073025" cy="3452614"/>
          </a:xfrm>
          <a:prstGeom prst="rect">
            <a:avLst/>
          </a:prstGeom>
        </p:spPr>
      </p:pic>
    </p:spTree>
    <p:extLst>
      <p:ext uri="{BB962C8B-B14F-4D97-AF65-F5344CB8AC3E}">
        <p14:creationId xmlns:p14="http://schemas.microsoft.com/office/powerpoint/2010/main" val="985201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gray">
          <a:xfrm>
            <a:off x="384115" y="435025"/>
            <a:ext cx="6395903" cy="1293950"/>
          </a:xfrm>
          <a:prstGeom prst="rect">
            <a:avLst/>
          </a:prstGeom>
          <a:solidFill>
            <a:srgbClr val="017AA7"/>
          </a:solidFill>
          <a:ln w="9525">
            <a:noFill/>
            <a:miter lim="800000"/>
            <a:headEnd/>
            <a:tailEnd/>
          </a:ln>
        </p:spPr>
        <p:txBody>
          <a:bodyPr wrap="none" anchor="ctr"/>
          <a:lstStyle/>
          <a:p>
            <a:pPr marL="138110" lvl="1" indent="-136921">
              <a:lnSpc>
                <a:spcPct val="104000"/>
              </a:lnSpc>
              <a:buClr>
                <a:srgbClr val="F0AB00"/>
              </a:buClr>
              <a:buSzPct val="80000"/>
              <a:defRPr/>
            </a:pPr>
            <a:r>
              <a:rPr lang="en-US" altLang="zh-TW" sz="2100" b="1">
                <a:solidFill>
                  <a:schemeClr val="bg1"/>
                </a:solidFill>
                <a:latin typeface="微軟正黑體" panose="020B0604030504040204" pitchFamily="34" charset="-120"/>
                <a:ea typeface="微軟正黑體" panose="020B0604030504040204" pitchFamily="34" charset="-120"/>
              </a:rPr>
              <a:t>Agenda</a:t>
            </a:r>
            <a:endParaRPr lang="en-US" altLang="zh-TW" sz="1950" b="1">
              <a:solidFill>
                <a:schemeClr val="bg1"/>
              </a:solidFill>
              <a:latin typeface="微軟正黑體" panose="020B0604030504040204" pitchFamily="34" charset="-120"/>
              <a:ea typeface="微軟正黑體" panose="020B0604030504040204" pitchFamily="34" charset="-120"/>
              <a:cs typeface="+mj-cs"/>
            </a:endParaRPr>
          </a:p>
        </p:txBody>
      </p:sp>
      <p:pic>
        <p:nvPicPr>
          <p:cNvPr id="8" name="圖片 7">
            <a:extLst>
              <a:ext uri="{FF2B5EF4-FFF2-40B4-BE49-F238E27FC236}">
                <a16:creationId xmlns:a16="http://schemas.microsoft.com/office/drawing/2014/main" id="{77146273-0959-452A-A3E7-56FFD339D6AA}"/>
              </a:ext>
            </a:extLst>
          </p:cNvPr>
          <p:cNvPicPr>
            <a:picLocks noChangeAspect="1"/>
          </p:cNvPicPr>
          <p:nvPr/>
        </p:nvPicPr>
        <p:blipFill>
          <a:blip r:embed="rId3"/>
          <a:stretch>
            <a:fillRect/>
          </a:stretch>
        </p:blipFill>
        <p:spPr>
          <a:xfrm>
            <a:off x="6780018" y="435025"/>
            <a:ext cx="2031755" cy="1293950"/>
          </a:xfrm>
          <a:prstGeom prst="rect">
            <a:avLst/>
          </a:prstGeom>
        </p:spPr>
      </p:pic>
      <p:pic>
        <p:nvPicPr>
          <p:cNvPr id="9" name="圖片 8">
            <a:extLst>
              <a:ext uri="{FF2B5EF4-FFF2-40B4-BE49-F238E27FC236}">
                <a16:creationId xmlns:a16="http://schemas.microsoft.com/office/drawing/2014/main" id="{005E7ED6-DCE4-4893-BBE8-CD319C509800}"/>
              </a:ext>
            </a:extLst>
          </p:cNvPr>
          <p:cNvPicPr>
            <a:picLocks noChangeAspect="1"/>
          </p:cNvPicPr>
          <p:nvPr/>
        </p:nvPicPr>
        <p:blipFill>
          <a:blip r:embed="rId4"/>
          <a:stretch>
            <a:fillRect/>
          </a:stretch>
        </p:blipFill>
        <p:spPr>
          <a:xfrm>
            <a:off x="7927347" y="1510147"/>
            <a:ext cx="884426" cy="218828"/>
          </a:xfrm>
          <a:prstGeom prst="rect">
            <a:avLst/>
          </a:prstGeom>
        </p:spPr>
      </p:pic>
      <p:sp>
        <p:nvSpPr>
          <p:cNvPr id="21" name="Text Box 3">
            <a:extLst>
              <a:ext uri="{FF2B5EF4-FFF2-40B4-BE49-F238E27FC236}">
                <a16:creationId xmlns:a16="http://schemas.microsoft.com/office/drawing/2014/main" id="{774423C9-BF4E-FB9A-2E33-1E3FE64657B0}"/>
              </a:ext>
            </a:extLst>
          </p:cNvPr>
          <p:cNvSpPr txBox="1">
            <a:spLocks noChangeArrowheads="1"/>
          </p:cNvSpPr>
          <p:nvPr/>
        </p:nvSpPr>
        <p:spPr bwMode="gray">
          <a:xfrm>
            <a:off x="384114" y="2602956"/>
            <a:ext cx="594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defRPr sz="2000" b="0">
                <a:solidFill>
                  <a:schemeClr val="bg1"/>
                </a:solidFill>
                <a:latin typeface="Microsoft YaHei" charset="0"/>
                <a:ea typeface="Microsoft YaHei" charset="0"/>
                <a:cs typeface="Microsoft YaHei" charset="0"/>
              </a:defRPr>
            </a:lvl1pPr>
          </a:lstStyle>
          <a:p>
            <a:r>
              <a:rPr lang="de-DE" altLang="zh-CN" sz="1500"/>
              <a:t>3</a:t>
            </a:r>
          </a:p>
        </p:txBody>
      </p:sp>
      <p:sp>
        <p:nvSpPr>
          <p:cNvPr id="22" name="Rectangle 4">
            <a:extLst>
              <a:ext uri="{FF2B5EF4-FFF2-40B4-BE49-F238E27FC236}">
                <a16:creationId xmlns:a16="http://schemas.microsoft.com/office/drawing/2014/main" id="{5709E901-135B-BCF8-E8B4-DF1C0CC9D344}"/>
              </a:ext>
            </a:extLst>
          </p:cNvPr>
          <p:cNvSpPr>
            <a:spLocks noChangeArrowheads="1"/>
          </p:cNvSpPr>
          <p:nvPr/>
        </p:nvSpPr>
        <p:spPr bwMode="gray">
          <a:xfrm>
            <a:off x="1053496" y="2602957"/>
            <a:ext cx="7749000" cy="324000"/>
          </a:xfrm>
          <a:prstGeom prst="rect">
            <a:avLst/>
          </a:prstGeom>
          <a:solidFill>
            <a:srgbClr val="007AA7"/>
          </a:solidFill>
          <a:ln w="12700" algn="ctr">
            <a:solidFill>
              <a:schemeClr val="bg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zh-TW" altLang="en-US" b="1">
                <a:solidFill>
                  <a:schemeClr val="bg1"/>
                </a:solidFill>
                <a:latin typeface="微軟正黑體" panose="020B0604030504040204" pitchFamily="34" charset="-120"/>
                <a:ea typeface="微軟正黑體" panose="020B0604030504040204" pitchFamily="34" charset="-120"/>
              </a:rPr>
              <a:t>程式效能分析分類方法</a:t>
            </a:r>
          </a:p>
        </p:txBody>
      </p:sp>
      <p:sp>
        <p:nvSpPr>
          <p:cNvPr id="23" name="Text Box 5">
            <a:extLst>
              <a:ext uri="{FF2B5EF4-FFF2-40B4-BE49-F238E27FC236}">
                <a16:creationId xmlns:a16="http://schemas.microsoft.com/office/drawing/2014/main" id="{1D0AC022-C4DC-8F32-8435-D494FD27E265}"/>
              </a:ext>
            </a:extLst>
          </p:cNvPr>
          <p:cNvSpPr txBox="1">
            <a:spLocks noChangeArrowheads="1"/>
          </p:cNvSpPr>
          <p:nvPr/>
        </p:nvSpPr>
        <p:spPr bwMode="gray">
          <a:xfrm>
            <a:off x="384114" y="1802744"/>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1</a:t>
            </a:r>
          </a:p>
        </p:txBody>
      </p:sp>
      <p:sp>
        <p:nvSpPr>
          <p:cNvPr id="24" name="Rectangle 6">
            <a:extLst>
              <a:ext uri="{FF2B5EF4-FFF2-40B4-BE49-F238E27FC236}">
                <a16:creationId xmlns:a16="http://schemas.microsoft.com/office/drawing/2014/main" id="{6F430620-679E-A6E3-175E-DD2A6BBA393D}"/>
              </a:ext>
            </a:extLst>
          </p:cNvPr>
          <p:cNvSpPr>
            <a:spLocks noChangeArrowheads="1"/>
          </p:cNvSpPr>
          <p:nvPr/>
        </p:nvSpPr>
        <p:spPr bwMode="gray">
          <a:xfrm>
            <a:off x="1053496" y="1798070"/>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buFont typeface="Arial" panose="020B0604020202020204" pitchFamily="34" charset="0"/>
              <a:buNone/>
            </a:pPr>
            <a:r>
              <a:rPr lang="en-US" altLang="zh-TW" b="1">
                <a:solidFill>
                  <a:schemeClr val="tx2"/>
                </a:solidFill>
                <a:latin typeface="微軟正黑體" panose="020B0604030504040204" pitchFamily="34" charset="-120"/>
                <a:ea typeface="微軟正黑體" panose="020B0604030504040204" pitchFamily="34" charset="-120"/>
              </a:rPr>
              <a:t>SAP Fundamental</a:t>
            </a:r>
          </a:p>
        </p:txBody>
      </p:sp>
      <p:sp>
        <p:nvSpPr>
          <p:cNvPr id="2" name="投影片編號版面配置區 3">
            <a:extLst>
              <a:ext uri="{FF2B5EF4-FFF2-40B4-BE49-F238E27FC236}">
                <a16:creationId xmlns:a16="http://schemas.microsoft.com/office/drawing/2014/main" id="{3B14480F-0295-51BB-29DC-57F0E1126FBA}"/>
              </a:ext>
            </a:extLst>
          </p:cNvPr>
          <p:cNvSpPr>
            <a:spLocks noGrp="1"/>
          </p:cNvSpPr>
          <p:nvPr>
            <p:ph type="sldNum" sz="quarter" idx="10"/>
          </p:nvPr>
        </p:nvSpPr>
        <p:spPr bwMode="auto">
          <a:xfrm>
            <a:off x="11684000" y="6477000"/>
            <a:ext cx="711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ctr" defTabSz="914400" rtl="0" eaLnBrk="1" latinLnBrk="0" hangingPunct="1">
              <a:defRPr kumimoji="1" sz="1467" kern="1200">
                <a:solidFill>
                  <a:schemeClr val="bg1"/>
                </a:solidFill>
                <a:latin typeface="Arial" charset="0"/>
                <a:ea typeface="新細明體"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A6790E0-BEF4-4832-A75A-9EE1100ED3A6}" type="slidenum">
              <a:rPr lang="en-US" altLang="zh-TW" smtClean="0"/>
              <a:pPr>
                <a:defRPr/>
              </a:pPr>
              <a:t>59</a:t>
            </a:fld>
            <a:endParaRPr lang="en-US" altLang="zh-TW"/>
          </a:p>
        </p:txBody>
      </p:sp>
      <p:sp>
        <p:nvSpPr>
          <p:cNvPr id="3" name="Text Box 5">
            <a:extLst>
              <a:ext uri="{FF2B5EF4-FFF2-40B4-BE49-F238E27FC236}">
                <a16:creationId xmlns:a16="http://schemas.microsoft.com/office/drawing/2014/main" id="{25B339EA-4504-B1EE-78C1-438D091DA9CF}"/>
              </a:ext>
            </a:extLst>
          </p:cNvPr>
          <p:cNvSpPr txBox="1">
            <a:spLocks noChangeArrowheads="1"/>
          </p:cNvSpPr>
          <p:nvPr/>
        </p:nvSpPr>
        <p:spPr bwMode="gray">
          <a:xfrm>
            <a:off x="393391" y="2205187"/>
            <a:ext cx="594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defPPr>
              <a:defRPr lang="zh-TW"/>
            </a:defPPr>
            <a:lvl1pPr algn="ctr" eaLnBrk="0" hangingPunct="0">
              <a:lnSpc>
                <a:spcPct val="90000"/>
              </a:lnSpc>
              <a:spcBef>
                <a:spcPct val="15000"/>
              </a:spcBef>
              <a:spcAft>
                <a:spcPct val="15000"/>
              </a:spcAft>
              <a:buClr>
                <a:schemeClr val="folHlink"/>
              </a:buClr>
              <a:buSzPct val="80000"/>
              <a:buFont typeface="Wingdings" pitchFamily="2" charset="2"/>
              <a:buNone/>
              <a:defRPr>
                <a:latin typeface="Microsoft YaHei" charset="0"/>
                <a:ea typeface="Microsoft YaHei" charset="0"/>
                <a:cs typeface="Microsoft YaHei" charset="0"/>
              </a:defRPr>
            </a:lvl1pPr>
          </a:lstStyle>
          <a:p>
            <a:r>
              <a:rPr lang="de-DE" altLang="zh-CN"/>
              <a:t>2</a:t>
            </a:r>
          </a:p>
        </p:txBody>
      </p:sp>
      <p:sp>
        <p:nvSpPr>
          <p:cNvPr id="5" name="Rectangle 6">
            <a:extLst>
              <a:ext uri="{FF2B5EF4-FFF2-40B4-BE49-F238E27FC236}">
                <a16:creationId xmlns:a16="http://schemas.microsoft.com/office/drawing/2014/main" id="{194BADDE-05C4-EBAE-E537-C1CC2774F9EA}"/>
              </a:ext>
            </a:extLst>
          </p:cNvPr>
          <p:cNvSpPr>
            <a:spLocks noChangeArrowheads="1"/>
          </p:cNvSpPr>
          <p:nvPr/>
        </p:nvSpPr>
        <p:spPr bwMode="gray">
          <a:xfrm>
            <a:off x="1062773" y="2200513"/>
            <a:ext cx="7749000" cy="324000"/>
          </a:xfrm>
          <a:prstGeom prst="rect">
            <a:avLst/>
          </a:prstGeom>
          <a:solidFill>
            <a:srgbClr val="FFFFFF">
              <a:alpha val="59999"/>
            </a:srgbClr>
          </a:solidFill>
          <a:ln w="12700" algn="ctr">
            <a:solidFill>
              <a:schemeClr val="accent1"/>
            </a:solidFill>
            <a:miter lim="800000"/>
            <a:headEnd/>
            <a:tailEnd/>
          </a:ln>
        </p:spPr>
        <p:txBody>
          <a:bodyPr wrap="none" lIns="67494" tIns="35097" rIns="67494" bIns="35097" anchor="ctr"/>
          <a:lstStyle/>
          <a:p>
            <a:pPr latinLnBrk="1">
              <a:lnSpc>
                <a:spcPct val="90000"/>
              </a:lnSpc>
              <a:buClr>
                <a:srgbClr val="006600"/>
              </a:buClr>
              <a:buSzPct val="85000"/>
            </a:pPr>
            <a:r>
              <a:rPr lang="en-US" altLang="zh-TW" b="1">
                <a:solidFill>
                  <a:schemeClr val="tx2"/>
                </a:solidFill>
                <a:latin typeface="微軟正黑體" panose="020B0604030504040204" pitchFamily="34" charset="-120"/>
                <a:ea typeface="微軟正黑體" panose="020B0604030504040204" pitchFamily="34" charset="-120"/>
              </a:rPr>
              <a:t>SAP System Monitoring </a:t>
            </a:r>
          </a:p>
        </p:txBody>
      </p:sp>
    </p:spTree>
    <p:extLst>
      <p:ext uri="{BB962C8B-B14F-4D97-AF65-F5344CB8AC3E}">
        <p14:creationId xmlns:p14="http://schemas.microsoft.com/office/powerpoint/2010/main" val="345699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Database Query Flow</a:t>
            </a:r>
            <a:endParaRPr lang="zh-TW" altLang="en-US"/>
          </a:p>
        </p:txBody>
      </p:sp>
      <p:pic>
        <p:nvPicPr>
          <p:cNvPr id="5" name="圖片 4">
            <a:extLst>
              <a:ext uri="{FF2B5EF4-FFF2-40B4-BE49-F238E27FC236}">
                <a16:creationId xmlns:a16="http://schemas.microsoft.com/office/drawing/2014/main" id="{08BCF999-B1E2-406C-98EC-7624395EA5AB}"/>
              </a:ext>
            </a:extLst>
          </p:cNvPr>
          <p:cNvPicPr>
            <a:picLocks noChangeAspect="1"/>
          </p:cNvPicPr>
          <p:nvPr/>
        </p:nvPicPr>
        <p:blipFill>
          <a:blip r:embed="rId2"/>
          <a:stretch>
            <a:fillRect/>
          </a:stretch>
        </p:blipFill>
        <p:spPr>
          <a:xfrm>
            <a:off x="1381180" y="722639"/>
            <a:ext cx="6380210" cy="4137338"/>
          </a:xfrm>
          <a:prstGeom prst="rect">
            <a:avLst/>
          </a:prstGeom>
        </p:spPr>
      </p:pic>
    </p:spTree>
    <p:extLst>
      <p:ext uri="{BB962C8B-B14F-4D97-AF65-F5344CB8AC3E}">
        <p14:creationId xmlns:p14="http://schemas.microsoft.com/office/powerpoint/2010/main" val="1369199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p:txBody>
          <a:bodyPr>
            <a:normAutofit/>
          </a:bodyPr>
          <a:lstStyle/>
          <a:p>
            <a:r>
              <a:rPr lang="zh-TW" altLang="en-US" b="1"/>
              <a:t>程式效能分析分類方法</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60</a:t>
            </a:fld>
            <a:endParaRPr lang="zh-TW" altLang="en-US"/>
          </a:p>
        </p:txBody>
      </p:sp>
      <p:graphicFrame>
        <p:nvGraphicFramePr>
          <p:cNvPr id="2" name="表格 1">
            <a:extLst>
              <a:ext uri="{FF2B5EF4-FFF2-40B4-BE49-F238E27FC236}">
                <a16:creationId xmlns:a16="http://schemas.microsoft.com/office/drawing/2014/main" id="{500811FC-574D-2190-E898-1746BE43BB06}"/>
              </a:ext>
            </a:extLst>
          </p:cNvPr>
          <p:cNvGraphicFramePr>
            <a:graphicFrameLocks noGrp="1"/>
          </p:cNvGraphicFramePr>
          <p:nvPr>
            <p:extLst>
              <p:ext uri="{D42A27DB-BD31-4B8C-83A1-F6EECF244321}">
                <p14:modId xmlns:p14="http://schemas.microsoft.com/office/powerpoint/2010/main" val="3143898863"/>
              </p:ext>
            </p:extLst>
          </p:nvPr>
        </p:nvGraphicFramePr>
        <p:xfrm>
          <a:off x="1262050" y="678579"/>
          <a:ext cx="6618470" cy="4199896"/>
        </p:xfrm>
        <a:graphic>
          <a:graphicData uri="http://schemas.openxmlformats.org/drawingml/2006/table">
            <a:tbl>
              <a:tblPr/>
              <a:tblGrid>
                <a:gridCol w="857867">
                  <a:extLst>
                    <a:ext uri="{9D8B030D-6E8A-4147-A177-3AD203B41FA5}">
                      <a16:colId xmlns:a16="http://schemas.microsoft.com/office/drawing/2014/main" val="3215818787"/>
                    </a:ext>
                  </a:extLst>
                </a:gridCol>
                <a:gridCol w="617273">
                  <a:extLst>
                    <a:ext uri="{9D8B030D-6E8A-4147-A177-3AD203B41FA5}">
                      <a16:colId xmlns:a16="http://schemas.microsoft.com/office/drawing/2014/main" val="635074088"/>
                    </a:ext>
                  </a:extLst>
                </a:gridCol>
                <a:gridCol w="1409606">
                  <a:extLst>
                    <a:ext uri="{9D8B030D-6E8A-4147-A177-3AD203B41FA5}">
                      <a16:colId xmlns:a16="http://schemas.microsoft.com/office/drawing/2014/main" val="1115982339"/>
                    </a:ext>
                  </a:extLst>
                </a:gridCol>
                <a:gridCol w="791195">
                  <a:extLst>
                    <a:ext uri="{9D8B030D-6E8A-4147-A177-3AD203B41FA5}">
                      <a16:colId xmlns:a16="http://schemas.microsoft.com/office/drawing/2014/main" val="903494451"/>
                    </a:ext>
                  </a:extLst>
                </a:gridCol>
                <a:gridCol w="2942529">
                  <a:extLst>
                    <a:ext uri="{9D8B030D-6E8A-4147-A177-3AD203B41FA5}">
                      <a16:colId xmlns:a16="http://schemas.microsoft.com/office/drawing/2014/main" val="1644403711"/>
                    </a:ext>
                  </a:extLst>
                </a:gridCol>
              </a:tblGrid>
              <a:tr h="278968">
                <a:tc rowSpan="5">
                  <a:txBody>
                    <a:bodyPr/>
                    <a:lstStyle/>
                    <a:p>
                      <a:pPr algn="ctr" fontAlgn="ctr"/>
                      <a:r>
                        <a:rPr lang="zh-TW" altLang="en-US" sz="900" b="1" i="0" u="none" strike="noStrike">
                          <a:solidFill>
                            <a:srgbClr val="000000"/>
                          </a:solidFill>
                          <a:effectLst/>
                          <a:highlight>
                            <a:srgbClr val="78DDFF"/>
                          </a:highlight>
                          <a:latin typeface="新細明體" panose="02020500000000000000" pitchFamily="18" charset="-120"/>
                          <a:ea typeface="新細明體" panose="02020500000000000000" pitchFamily="18" charset="-120"/>
                        </a:rPr>
                        <a:t>程式效能分析分類</a:t>
                      </a:r>
                    </a:p>
                  </a:txBody>
                  <a:tcPr marL="3810" marR="3810" marT="38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8DDFF"/>
                    </a:solidFill>
                  </a:tcPr>
                </a:tc>
                <a:tc>
                  <a:txBody>
                    <a:bodyPr/>
                    <a:lstStyle/>
                    <a:p>
                      <a:pPr marL="0" algn="ctr" defTabSz="1219170" rtl="0" eaLnBrk="1" fontAlgn="ctr" latinLnBrk="0" hangingPunct="1"/>
                      <a:r>
                        <a:rPr lang="zh-TW" altLang="en-US" sz="900" b="1" i="0" u="none" strike="noStrike"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分析大類</a:t>
                      </a:r>
                      <a:endParaRPr lang="en-US" altLang="zh-TW" sz="900" b="1" i="0" u="none" strike="noStrike"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marL="0" algn="ctr" defTabSz="1219170" rtl="0" eaLnBrk="1" fontAlgn="ctr" latinLnBrk="0" hangingPunct="1"/>
                      <a:r>
                        <a:rPr lang="zh-TW" altLang="en-US" sz="900" b="1" i="0" u="none" strike="noStrike"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分析</a:t>
                      </a:r>
                      <a:r>
                        <a:rPr lang="en-US" altLang="zh-TW" sz="900" b="1" i="0" u="none" strike="noStrike"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Tcode</a:t>
                      </a:r>
                      <a:endParaRPr lang="zh-TW" altLang="en-US" sz="900" b="1" i="0" u="none" strike="noStrike"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zh-TW" alt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分析細項</a:t>
                      </a:r>
                      <a:endPar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marL="0" algn="ctr" defTabSz="1219170" rtl="0" eaLnBrk="1" fontAlgn="ctr" latinLnBrk="0" hangingPunct="1"/>
                      <a:r>
                        <a:rPr lang="zh-TW" altLang="en-US" sz="900" b="1" i="0" u="none" strike="noStrike" kern="1200">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分析判斷式</a:t>
                      </a:r>
                      <a:endParaRPr lang="en-US" sz="900" b="1" i="0" u="none" strike="noStrike" kern="1200">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262972656"/>
                  </a:ext>
                </a:extLst>
              </a:tr>
              <a:tr h="2209798">
                <a:tc vMerge="1">
                  <a:txBody>
                    <a:bodyPr/>
                    <a:lstStyle/>
                    <a:p>
                      <a:endParaRPr/>
                    </a:p>
                  </a:txBody>
                  <a:tcPr marL="3810" marR="3810" marT="38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8DDFF"/>
                    </a:solidFill>
                  </a:tcPr>
                </a:tc>
                <a:tc>
                  <a:txBody>
                    <a:bodyPr/>
                    <a:lstStyle/>
                    <a:p>
                      <a:pPr algn="ctr"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MA1</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STAD - Workload</a:t>
                      </a:r>
                      <a:r>
                        <a:rPr lang="zh-TW" altLang="en-US" sz="900" b="1" i="0" u="none" strike="noStrike">
                          <a:solidFill>
                            <a:srgbClr val="000000"/>
                          </a:solidFill>
                          <a:effectLst/>
                          <a:highlight>
                            <a:srgbClr val="CAEDFB"/>
                          </a:highlight>
                          <a:latin typeface="新細明體" panose="02020500000000000000" pitchFamily="18" charset="-120"/>
                          <a:ea typeface="新細明體" panose="02020500000000000000" pitchFamily="18" charset="-120"/>
                        </a:rPr>
                        <a:t>分析</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A0</a:t>
                      </a: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1</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A0</a:t>
                      </a: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2</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A0</a:t>
                      </a: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3</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CA04</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CA05</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CA06</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CA07</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CA08</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CA09</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CA10</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CA11</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CA12</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CA13</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CA14</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CA15</a:t>
                      </a:r>
                      <a:b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CA16</a:t>
                      </a:r>
                      <a:endPar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ct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Dispatcher wait time</a:t>
                      </a:r>
                      <a:r>
                        <a:rPr lang="zh-TW" altLang="en-US"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&gt;</a:t>
                      </a:r>
                      <a:r>
                        <a:rPr lang="zh-TW" altLang="en-US"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50ms</a:t>
                      </a:r>
                      <a:b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Roll-in time &gt; 20ms</a:t>
                      </a:r>
                    </a:p>
                    <a:p>
                      <a:pPr algn="l" fontAlgn="ct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Roll-out time &gt; 20ms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Roll wait time &gt; 200ms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GUI time &gt; 200ms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Load time &gt; 50ms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Enqueue time &gt; 5ms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Time &gt; 40%</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Processing time &gt; 2 * CPU time</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Time per DB request &gt; 5ms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Avg. Direct reads &gt; 2ms </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Avg. Sequential Read &gt; 5ms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Avg. Update time &gt; 5ms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Avg. Delete time &gt; 5ms</a:t>
                      </a:r>
                      <a:b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DB Avg. Insert time &gt; 5ms</a:t>
                      </a:r>
                    </a:p>
                    <a:p>
                      <a:pPr algn="l" fontAlgn="ct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Processing Time</a:t>
                      </a: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&gt; 50%</a:t>
                      </a:r>
                      <a:endParaRPr 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2597693753"/>
                  </a:ext>
                </a:extLst>
              </a:tr>
              <a:tr h="157200">
                <a:tc vMerge="1">
                  <a:txBody>
                    <a:bodyPr/>
                    <a:lstStyle/>
                    <a:p>
                      <a:endParaRPr lang="zh-TW" altLang="en-US"/>
                    </a:p>
                  </a:txBody>
                  <a:tcPr>
                    <a:lnT w="12700" cap="flat" cmpd="sng" algn="ctr">
                      <a:solidFill>
                        <a:srgbClr val="000000"/>
                      </a:solidFill>
                      <a:prstDash val="solid"/>
                      <a:round/>
                      <a:headEnd type="none" w="med" len="med"/>
                      <a:tailEnd type="none" w="med" len="med"/>
                    </a:lnT>
                  </a:tcPr>
                </a:tc>
                <a:tc>
                  <a:txBody>
                    <a:bodyPr/>
                    <a:lstStyle/>
                    <a:p>
                      <a:pPr algn="ctr"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MA2</a:t>
                      </a:r>
                    </a:p>
                  </a:txBody>
                  <a:tcPr marL="3810" marR="3810" marT="381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ST05 -</a:t>
                      </a:r>
                      <a:r>
                        <a:rPr lang="zh-TW" altLang="en-US"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SQL</a:t>
                      </a:r>
                      <a:r>
                        <a:rPr lang="zh-TW" altLang="en-US"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Trace</a:t>
                      </a:r>
                      <a:endParaRPr lang="zh-TW" altLang="en-US"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A17</a:t>
                      </a:r>
                      <a:endPar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ctr"/>
                      <a:r>
                        <a:rPr 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Expensive SQL statement</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2041526663"/>
                  </a:ext>
                </a:extLst>
              </a:tr>
              <a:tr h="1382299">
                <a:tc vMerge="1">
                  <a:txBody>
                    <a:bodyPr/>
                    <a:lstStyle/>
                    <a:p>
                      <a:endParaRPr lang="zh-TW" altLang="en-US"/>
                    </a:p>
                  </a:txBody>
                  <a:tcPr/>
                </a:tc>
                <a:tc>
                  <a:txBody>
                    <a:bodyPr/>
                    <a:lstStyle/>
                    <a:p>
                      <a:pPr algn="ctr"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MA3</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SAT</a:t>
                      </a:r>
                      <a:r>
                        <a:rPr lang="en-US" altLang="zh-TW" sz="900" b="1" i="0" u="none" strike="noStrike">
                          <a:solidFill>
                            <a:srgbClr val="000000"/>
                          </a:solidFill>
                          <a:effectLst/>
                          <a:highlight>
                            <a:srgbClr val="CAEDFB"/>
                          </a:highlight>
                          <a:latin typeface="新細明體" panose="02020500000000000000" pitchFamily="18" charset="-120"/>
                          <a:ea typeface="新細明體" panose="02020500000000000000" pitchFamily="18" charset="-120"/>
                        </a:rPr>
                        <a:t> - </a:t>
                      </a:r>
                      <a:r>
                        <a:rPr lang="zh-TW" altLang="en-US" sz="900" b="1" i="0" u="none" strike="noStrike">
                          <a:solidFill>
                            <a:srgbClr val="000000"/>
                          </a:solidFill>
                          <a:effectLst/>
                          <a:highlight>
                            <a:srgbClr val="CAEDFB"/>
                          </a:highlight>
                          <a:latin typeface="新細明體" panose="02020500000000000000" pitchFamily="18" charset="-120"/>
                          <a:ea typeface="新細明體" panose="02020500000000000000" pitchFamily="18" charset="-120"/>
                        </a:rPr>
                        <a:t>程式效能優化工具</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a:t>
                      </a: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18</a:t>
                      </a:r>
                    </a:p>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A</a:t>
                      </a: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19</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CA20</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CA21</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CA22</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CA23</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CA24</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CA25</a:t>
                      </a:r>
                      <a:b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CA26</a:t>
                      </a:r>
                    </a:p>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CA27</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ct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Wait</a:t>
                      </a:r>
                      <a:b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b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RFC</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Perform</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DB</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Commit work</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Call</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Dynpro Entry </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Generate</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Import</a:t>
                      </a:r>
                    </a:p>
                    <a:p>
                      <a:pPr marL="0" marR="0" lvl="0" indent="0" algn="l" defTabSz="1219170" rtl="0" eaLnBrk="1" fontAlgn="ctr" latinLnBrk="0" hangingPunct="1">
                        <a:lnSpc>
                          <a:spcPct val="100000"/>
                        </a:lnSpc>
                        <a:spcBef>
                          <a:spcPts val="0"/>
                        </a:spcBef>
                        <a:spcAft>
                          <a:spcPts val="0"/>
                        </a:spcAft>
                        <a:buClrTx/>
                        <a:buSzTx/>
                        <a:buFontTx/>
                        <a:buNone/>
                        <a:tabLst/>
                        <a:defRPr/>
                      </a:pP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System</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1787779447"/>
                  </a:ext>
                </a:extLst>
              </a:tr>
              <a:tr h="171631">
                <a:tc vMerge="1">
                  <a:txBody>
                    <a:bodyPr/>
                    <a:lstStyle/>
                    <a:p>
                      <a:pPr algn="ctr" fontAlgn="ctr"/>
                      <a:endParaRPr lang="zh-TW" altLang="en-US" sz="1200" b="1" i="0" u="none" strike="noStrike">
                        <a:solidFill>
                          <a:srgbClr val="000000"/>
                        </a:solidFill>
                        <a:effectLst/>
                        <a:highlight>
                          <a:srgbClr val="78DDFF"/>
                        </a:highlight>
                        <a:latin typeface="新細明體" panose="02020500000000000000" pitchFamily="18" charset="-120"/>
                        <a:ea typeface="新細明體" panose="02020500000000000000" pitchFamily="18" charset="-120"/>
                      </a:endParaRPr>
                    </a:p>
                  </a:txBody>
                  <a:tcPr marL="3810" marR="3810" marT="381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8DDFF"/>
                    </a:solidFill>
                  </a:tcPr>
                </a:tc>
                <a:tc>
                  <a:txBody>
                    <a:bodyPr/>
                    <a:lstStyle/>
                    <a:p>
                      <a:pPr algn="ctr"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MA4</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a:txBody>
                    <a:bodyPr/>
                    <a:lstStyle/>
                    <a:p>
                      <a:pPr algn="l" fontAlgn="ctr"/>
                      <a:r>
                        <a:rPr lang="en-US" altLang="zh-TW"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rPr>
                        <a:t>DB05</a:t>
                      </a:r>
                      <a:endParaRPr lang="zh-TW" altLang="en-US" sz="900" b="1" i="0" u="none" strike="noStrike">
                        <a:solidFill>
                          <a:srgbClr val="000000"/>
                        </a:solidFill>
                        <a:effectLst/>
                        <a:highlight>
                          <a:srgbClr val="CAEDFB"/>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900" b="1"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CA28</a:t>
                      </a: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0C8"/>
                    </a:solidFill>
                  </a:tcPr>
                </a:tc>
                <a:tc>
                  <a:txBody>
                    <a:bodyPr/>
                    <a:lstStyle/>
                    <a:p>
                      <a:pPr algn="l" fontAlgn="ctr"/>
                      <a:r>
                        <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Selectivity Analysis</a:t>
                      </a:r>
                      <a:endParaRPr lang="zh-TW" altLang="en-US" sz="900" b="0" i="0" u="none" strike="noStrike">
                        <a:solidFill>
                          <a:srgbClr val="000000"/>
                        </a:solidFill>
                        <a:effectLst/>
                        <a:highlight>
                          <a:srgbClr val="C1F0C8"/>
                        </a:highlight>
                        <a:latin typeface="Times New Roman" panose="02020603050405020304" pitchFamily="18" charset="0"/>
                        <a:ea typeface="新細明體" panose="02020500000000000000" pitchFamily="18" charset="-120"/>
                        <a:cs typeface="Times New Roman" panose="02020603050405020304" pitchFamily="18" charset="0"/>
                      </a:endParaRPr>
                    </a:p>
                  </a:txBody>
                  <a:tcPr marL="3810" marR="3810" marT="38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4212541731"/>
                  </a:ext>
                </a:extLst>
              </a:tr>
            </a:tbl>
          </a:graphicData>
        </a:graphic>
      </p:graphicFrame>
    </p:spTree>
    <p:extLst>
      <p:ext uri="{BB962C8B-B14F-4D97-AF65-F5344CB8AC3E}">
        <p14:creationId xmlns:p14="http://schemas.microsoft.com/office/powerpoint/2010/main" val="153704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a:xfrm>
            <a:off x="252000" y="204068"/>
            <a:ext cx="8640000" cy="486993"/>
          </a:xfrm>
        </p:spPr>
        <p:txBody>
          <a:bodyPr>
            <a:normAutofit/>
          </a:bodyPr>
          <a:lstStyle/>
          <a:p>
            <a:r>
              <a:rPr lang="zh-TW" altLang="en-US" b="1"/>
              <a:t>程式效能問題分類方法</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61</a:t>
            </a:fld>
            <a:endParaRPr lang="zh-TW" altLang="en-US"/>
          </a:p>
        </p:txBody>
      </p:sp>
      <p:pic>
        <p:nvPicPr>
          <p:cNvPr id="8" name="圖片 7">
            <a:extLst>
              <a:ext uri="{FF2B5EF4-FFF2-40B4-BE49-F238E27FC236}">
                <a16:creationId xmlns:a16="http://schemas.microsoft.com/office/drawing/2014/main" id="{F7D4CF2A-5651-78C3-C18E-C25CBA96DE8E}"/>
              </a:ext>
            </a:extLst>
          </p:cNvPr>
          <p:cNvPicPr>
            <a:picLocks noChangeAspect="1"/>
          </p:cNvPicPr>
          <p:nvPr/>
        </p:nvPicPr>
        <p:blipFill>
          <a:blip r:embed="rId2"/>
          <a:stretch>
            <a:fillRect/>
          </a:stretch>
        </p:blipFill>
        <p:spPr>
          <a:xfrm>
            <a:off x="511935" y="622242"/>
            <a:ext cx="8120130" cy="4256232"/>
          </a:xfrm>
          <a:prstGeom prst="rect">
            <a:avLst/>
          </a:prstGeom>
          <a:ln>
            <a:solidFill>
              <a:schemeClr val="tx1"/>
            </a:solidFill>
          </a:ln>
        </p:spPr>
      </p:pic>
    </p:spTree>
    <p:extLst>
      <p:ext uri="{BB962C8B-B14F-4D97-AF65-F5344CB8AC3E}">
        <p14:creationId xmlns:p14="http://schemas.microsoft.com/office/powerpoint/2010/main" val="231783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a:xfrm>
            <a:off x="252000" y="204068"/>
            <a:ext cx="8640000" cy="486993"/>
          </a:xfrm>
        </p:spPr>
        <p:txBody>
          <a:bodyPr>
            <a:normAutofit/>
          </a:bodyPr>
          <a:lstStyle/>
          <a:p>
            <a:r>
              <a:rPr lang="zh-TW" altLang="en-US" b="1"/>
              <a:t>程式效能問題分類方法</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62</a:t>
            </a:fld>
            <a:endParaRPr lang="zh-TW" altLang="en-US"/>
          </a:p>
        </p:txBody>
      </p:sp>
      <p:pic>
        <p:nvPicPr>
          <p:cNvPr id="4" name="圖片 3">
            <a:extLst>
              <a:ext uri="{FF2B5EF4-FFF2-40B4-BE49-F238E27FC236}">
                <a16:creationId xmlns:a16="http://schemas.microsoft.com/office/drawing/2014/main" id="{FC927339-AD5E-72A3-CBE8-FD4D71768B4A}"/>
              </a:ext>
            </a:extLst>
          </p:cNvPr>
          <p:cNvPicPr>
            <a:picLocks noChangeAspect="1"/>
          </p:cNvPicPr>
          <p:nvPr/>
        </p:nvPicPr>
        <p:blipFill>
          <a:blip r:embed="rId2"/>
          <a:stretch>
            <a:fillRect/>
          </a:stretch>
        </p:blipFill>
        <p:spPr>
          <a:xfrm>
            <a:off x="697849" y="742755"/>
            <a:ext cx="7748301" cy="4084024"/>
          </a:xfrm>
          <a:prstGeom prst="rect">
            <a:avLst/>
          </a:prstGeom>
          <a:ln>
            <a:solidFill>
              <a:schemeClr val="tx1"/>
            </a:solidFill>
          </a:ln>
        </p:spPr>
      </p:pic>
    </p:spTree>
    <p:extLst>
      <p:ext uri="{BB962C8B-B14F-4D97-AF65-F5344CB8AC3E}">
        <p14:creationId xmlns:p14="http://schemas.microsoft.com/office/powerpoint/2010/main" val="2352518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a:xfrm>
            <a:off x="252000" y="204068"/>
            <a:ext cx="8640000" cy="486993"/>
          </a:xfrm>
        </p:spPr>
        <p:txBody>
          <a:bodyPr>
            <a:normAutofit/>
          </a:bodyPr>
          <a:lstStyle/>
          <a:p>
            <a:r>
              <a:rPr lang="zh-TW" altLang="en-US" b="1"/>
              <a:t>程式效能問題分析整合</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63</a:t>
            </a:fld>
            <a:endParaRPr lang="zh-TW" altLang="en-US"/>
          </a:p>
        </p:txBody>
      </p:sp>
      <p:graphicFrame>
        <p:nvGraphicFramePr>
          <p:cNvPr id="6" name="表格 5">
            <a:extLst>
              <a:ext uri="{FF2B5EF4-FFF2-40B4-BE49-F238E27FC236}">
                <a16:creationId xmlns:a16="http://schemas.microsoft.com/office/drawing/2014/main" id="{AD0FDA6F-41DD-39AF-3AC7-DC7BD12D0848}"/>
              </a:ext>
            </a:extLst>
          </p:cNvPr>
          <p:cNvGraphicFramePr>
            <a:graphicFrameLocks noGrp="1"/>
          </p:cNvGraphicFramePr>
          <p:nvPr>
            <p:extLst>
              <p:ext uri="{D42A27DB-BD31-4B8C-83A1-F6EECF244321}">
                <p14:modId xmlns:p14="http://schemas.microsoft.com/office/powerpoint/2010/main" val="1768696905"/>
              </p:ext>
            </p:extLst>
          </p:nvPr>
        </p:nvGraphicFramePr>
        <p:xfrm>
          <a:off x="4990563" y="628650"/>
          <a:ext cx="2092819" cy="4343400"/>
        </p:xfrm>
        <a:graphic>
          <a:graphicData uri="http://schemas.openxmlformats.org/drawingml/2006/table">
            <a:tbl>
              <a:tblPr firstRow="1" bandRow="1"/>
              <a:tblGrid>
                <a:gridCol w="506407">
                  <a:extLst>
                    <a:ext uri="{9D8B030D-6E8A-4147-A177-3AD203B41FA5}">
                      <a16:colId xmlns:a16="http://schemas.microsoft.com/office/drawing/2014/main" val="1973109068"/>
                    </a:ext>
                  </a:extLst>
                </a:gridCol>
                <a:gridCol w="1586412">
                  <a:extLst>
                    <a:ext uri="{9D8B030D-6E8A-4147-A177-3AD203B41FA5}">
                      <a16:colId xmlns:a16="http://schemas.microsoft.com/office/drawing/2014/main" val="1200998933"/>
                    </a:ext>
                  </a:extLst>
                </a:gridCol>
              </a:tblGrid>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MA01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STAD - Workload</a:t>
                      </a:r>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分析</a:t>
                      </a:r>
                    </a:p>
                  </a:txBody>
                  <a:tcPr/>
                </a:tc>
                <a:extLst>
                  <a:ext uri="{0D108BD9-81ED-4DB2-BD59-A6C34878D82A}">
                    <a16:rowId xmlns:a16="http://schemas.microsoft.com/office/drawing/2014/main" val="254790817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MA02</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ST05 - Trace</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extLst>
                  <a:ext uri="{0D108BD9-81ED-4DB2-BD59-A6C34878D82A}">
                    <a16:rowId xmlns:a16="http://schemas.microsoft.com/office/drawing/2014/main" val="1231375646"/>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MA03</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SAT - </a:t>
                      </a:r>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程式效能優化工具</a:t>
                      </a:r>
                    </a:p>
                  </a:txBody>
                  <a:tcPr/>
                </a:tc>
                <a:extLst>
                  <a:ext uri="{0D108BD9-81ED-4DB2-BD59-A6C34878D82A}">
                    <a16:rowId xmlns:a16="http://schemas.microsoft.com/office/drawing/2014/main" val="3765510597"/>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MA04</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DB05</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extLst>
                  <a:ext uri="{0D108BD9-81ED-4DB2-BD59-A6C34878D82A}">
                    <a16:rowId xmlns:a16="http://schemas.microsoft.com/office/drawing/2014/main" val="1109836605"/>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Dispatcher wait time &gt; 50ms</a:t>
                      </a:r>
                    </a:p>
                  </a:txBody>
                  <a:tcPr marL="7620" marR="7620" marT="7620" marB="0" anchor="ctr"/>
                </a:tc>
                <a:extLst>
                  <a:ext uri="{0D108BD9-81ED-4DB2-BD59-A6C34878D82A}">
                    <a16:rowId xmlns:a16="http://schemas.microsoft.com/office/drawing/2014/main" val="212963334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CA02</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Roll-in time &gt; 20ms</a:t>
                      </a:r>
                    </a:p>
                  </a:txBody>
                  <a:tcPr marL="7620" marR="7620" marT="7620" marB="0" anchor="ctr"/>
                </a:tc>
                <a:extLst>
                  <a:ext uri="{0D108BD9-81ED-4DB2-BD59-A6C34878D82A}">
                    <a16:rowId xmlns:a16="http://schemas.microsoft.com/office/drawing/2014/main" val="3512880950"/>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CA03</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Roll-out time &gt; 20ms</a:t>
                      </a:r>
                    </a:p>
                  </a:txBody>
                  <a:tcPr marL="7620" marR="7620" marT="7620" marB="0" anchor="ctr"/>
                </a:tc>
                <a:extLst>
                  <a:ext uri="{0D108BD9-81ED-4DB2-BD59-A6C34878D82A}">
                    <a16:rowId xmlns:a16="http://schemas.microsoft.com/office/drawing/2014/main" val="86612425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CA04</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Roll wait time &gt; 200ms</a:t>
                      </a:r>
                    </a:p>
                  </a:txBody>
                  <a:tcPr marL="7620" marR="7620" marT="7620" marB="0" anchor="ctr"/>
                </a:tc>
                <a:extLst>
                  <a:ext uri="{0D108BD9-81ED-4DB2-BD59-A6C34878D82A}">
                    <a16:rowId xmlns:a16="http://schemas.microsoft.com/office/drawing/2014/main" val="264932677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CA05</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GUI time &gt; 200ms</a:t>
                      </a:r>
                    </a:p>
                  </a:txBody>
                  <a:tcPr marL="7620" marR="7620" marT="7620" marB="0" anchor="ctr"/>
                </a:tc>
                <a:extLst>
                  <a:ext uri="{0D108BD9-81ED-4DB2-BD59-A6C34878D82A}">
                    <a16:rowId xmlns:a16="http://schemas.microsoft.com/office/drawing/2014/main" val="347217569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CA06</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Load time &gt; 50ms</a:t>
                      </a:r>
                    </a:p>
                  </a:txBody>
                  <a:tcPr marL="7620" marR="7620" marT="7620" marB="0" anchor="ctr"/>
                </a:tc>
                <a:extLst>
                  <a:ext uri="{0D108BD9-81ED-4DB2-BD59-A6C34878D82A}">
                    <a16:rowId xmlns:a16="http://schemas.microsoft.com/office/drawing/2014/main" val="360271636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CA07</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Enqueue time &gt; 5ms</a:t>
                      </a:r>
                    </a:p>
                  </a:txBody>
                  <a:tcPr marL="7620" marR="7620" marT="7620" marB="0" anchor="ctr"/>
                </a:tc>
                <a:extLst>
                  <a:ext uri="{0D108BD9-81ED-4DB2-BD59-A6C34878D82A}">
                    <a16:rowId xmlns:a16="http://schemas.microsoft.com/office/drawing/2014/main" val="1876169447"/>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CA08</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DB Time &gt; 40%</a:t>
                      </a:r>
                    </a:p>
                  </a:txBody>
                  <a:tcPr marL="7620" marR="7620" marT="7620" marB="0" anchor="ctr"/>
                </a:tc>
                <a:extLst>
                  <a:ext uri="{0D108BD9-81ED-4DB2-BD59-A6C34878D82A}">
                    <a16:rowId xmlns:a16="http://schemas.microsoft.com/office/drawing/2014/main" val="72510745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CA09</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Processing time &gt; 2 * CPU time</a:t>
                      </a:r>
                    </a:p>
                  </a:txBody>
                  <a:tcPr marL="7620" marR="7620" marT="7620" marB="0" anchor="ctr"/>
                </a:tc>
                <a:extLst>
                  <a:ext uri="{0D108BD9-81ED-4DB2-BD59-A6C34878D82A}">
                    <a16:rowId xmlns:a16="http://schemas.microsoft.com/office/drawing/2014/main" val="1294936878"/>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CA10</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Time per DB request &gt; 5ms</a:t>
                      </a:r>
                    </a:p>
                  </a:txBody>
                  <a:tcPr marL="7620" marR="7620" marT="7620" marB="0" anchor="ctr"/>
                </a:tc>
                <a:extLst>
                  <a:ext uri="{0D108BD9-81ED-4DB2-BD59-A6C34878D82A}">
                    <a16:rowId xmlns:a16="http://schemas.microsoft.com/office/drawing/2014/main" val="140868545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DB Avg. Direct reads &gt; 2ms</a:t>
                      </a:r>
                    </a:p>
                  </a:txBody>
                  <a:tcPr marL="7620" marR="7620" marT="7620" marB="0" anchor="ctr"/>
                </a:tc>
                <a:extLst>
                  <a:ext uri="{0D108BD9-81ED-4DB2-BD59-A6C34878D82A}">
                    <a16:rowId xmlns:a16="http://schemas.microsoft.com/office/drawing/2014/main" val="422298000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CA12</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DB Avg. Sequential Read &gt; 5ms</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31605111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CA13</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DB Avg. Update time &gt; 5ms</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5303357"/>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CA14</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DB Avg. Delete time &gt; 5ms</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079960376"/>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CA15</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12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DB Avg. Insert time &gt; 5ms</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081639285"/>
                  </a:ext>
                </a:extLst>
              </a:tr>
            </a:tbl>
          </a:graphicData>
        </a:graphic>
      </p:graphicFrame>
      <p:graphicFrame>
        <p:nvGraphicFramePr>
          <p:cNvPr id="7" name="表格 6">
            <a:extLst>
              <a:ext uri="{FF2B5EF4-FFF2-40B4-BE49-F238E27FC236}">
                <a16:creationId xmlns:a16="http://schemas.microsoft.com/office/drawing/2014/main" id="{A452F8CD-B263-57AF-43E2-6BF207B2F0D4}"/>
              </a:ext>
            </a:extLst>
          </p:cNvPr>
          <p:cNvGraphicFramePr>
            <a:graphicFrameLocks noGrp="1"/>
          </p:cNvGraphicFramePr>
          <p:nvPr>
            <p:extLst>
              <p:ext uri="{D42A27DB-BD31-4B8C-83A1-F6EECF244321}">
                <p14:modId xmlns:p14="http://schemas.microsoft.com/office/powerpoint/2010/main" val="2281967958"/>
              </p:ext>
            </p:extLst>
          </p:nvPr>
        </p:nvGraphicFramePr>
        <p:xfrm>
          <a:off x="7083381" y="628650"/>
          <a:ext cx="1885892" cy="4114800"/>
        </p:xfrm>
        <a:graphic>
          <a:graphicData uri="http://schemas.openxmlformats.org/drawingml/2006/table">
            <a:tbl>
              <a:tblPr firstRow="1" bandRow="1"/>
              <a:tblGrid>
                <a:gridCol w="501466">
                  <a:extLst>
                    <a:ext uri="{9D8B030D-6E8A-4147-A177-3AD203B41FA5}">
                      <a16:colId xmlns:a16="http://schemas.microsoft.com/office/drawing/2014/main" val="1973109068"/>
                    </a:ext>
                  </a:extLst>
                </a:gridCol>
                <a:gridCol w="1384426">
                  <a:extLst>
                    <a:ext uri="{9D8B030D-6E8A-4147-A177-3AD203B41FA5}">
                      <a16:colId xmlns:a16="http://schemas.microsoft.com/office/drawing/2014/main" val="1200998933"/>
                    </a:ext>
                  </a:extLst>
                </a:gridCol>
              </a:tblGrid>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CA16</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Processing Time &gt; 50%</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59708926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CA17</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Expensive SQL statement</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131181628"/>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CA18</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Wait</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87928579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CA19</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RFC</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86949828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CA20</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Perform</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54790817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DB</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231375646"/>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CA22</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Commit work</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765510597"/>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CA23</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Call</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109836605"/>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CA24</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Dynpro Entry </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12963334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CA25</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Generate</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512880950"/>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CA26</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Import</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866124259"/>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CA27</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System</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64932677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CA28</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algn="l" rtl="0" fontAlgn="ctr"/>
                      <a:r>
                        <a:rPr lang="en-US" sz="900" b="0" i="0" u="none" strike="noStrike">
                          <a:solidFill>
                            <a:srgbClr val="000000"/>
                          </a:solidFill>
                          <a:effectLst/>
                          <a:latin typeface="新細明體" panose="02020500000000000000" pitchFamily="18" charset="-120"/>
                          <a:ea typeface="新細明體" panose="02020500000000000000" pitchFamily="18" charset="-120"/>
                        </a:rPr>
                        <a:t> </a:t>
                      </a:r>
                      <a:r>
                        <a:rPr lang="en-US" sz="900" b="0" i="0" u="none" strike="noStrike">
                          <a:solidFill>
                            <a:srgbClr val="000000"/>
                          </a:solidFill>
                          <a:effectLst/>
                          <a:latin typeface="Times New Roman" panose="02020603050405020304" pitchFamily="18" charset="0"/>
                          <a:ea typeface="新細明體" panose="02020500000000000000" pitchFamily="18" charset="-120"/>
                        </a:rPr>
                        <a:t>Selectivity Analysis</a:t>
                      </a:r>
                      <a:endParaRPr 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47217569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MP01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資料庫操作</a:t>
                      </a:r>
                    </a:p>
                  </a:txBody>
                  <a:tcPr/>
                </a:tc>
                <a:extLst>
                  <a:ext uri="{0D108BD9-81ED-4DB2-BD59-A6C34878D82A}">
                    <a16:rowId xmlns:a16="http://schemas.microsoft.com/office/drawing/2014/main" val="3602716362"/>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MP02</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Internal Table </a:t>
                      </a:r>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操作</a:t>
                      </a:r>
                    </a:p>
                  </a:txBody>
                  <a:tcPr/>
                </a:tc>
                <a:extLst>
                  <a:ext uri="{0D108BD9-81ED-4DB2-BD59-A6C34878D82A}">
                    <a16:rowId xmlns:a16="http://schemas.microsoft.com/office/drawing/2014/main" val="1876169447"/>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MP03</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程式邏輯處理</a:t>
                      </a:r>
                    </a:p>
                  </a:txBody>
                  <a:tcPr/>
                </a:tc>
                <a:extLst>
                  <a:ext uri="{0D108BD9-81ED-4DB2-BD59-A6C34878D82A}">
                    <a16:rowId xmlns:a16="http://schemas.microsoft.com/office/drawing/2014/main" val="725107451"/>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MP04</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與外部系統連接</a:t>
                      </a:r>
                    </a:p>
                  </a:txBody>
                  <a:tcPr/>
                </a:tc>
                <a:extLst>
                  <a:ext uri="{0D108BD9-81ED-4DB2-BD59-A6C34878D82A}">
                    <a16:rowId xmlns:a16="http://schemas.microsoft.com/office/drawing/2014/main" val="1294936878"/>
                  </a:ext>
                </a:extLst>
              </a:tr>
              <a:tr h="191945">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MC01</a:t>
                      </a:r>
                      <a:endPar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endParaRPr>
                    </a:p>
                  </a:txBody>
                  <a:tcPr/>
                </a:tc>
                <a:tc>
                  <a:txBody>
                    <a:bodyPr/>
                    <a:lstStyle/>
                    <a:p>
                      <a:pPr marL="0" algn="l" defTabSz="685800" rtl="0" eaLnBrk="1" fontAlgn="ctr" latinLnBrk="0" hangingPunct="1"/>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AP</a:t>
                      </a:r>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 </a:t>
                      </a:r>
                      <a:r>
                        <a:rPr lang="en-US" altLang="zh-TW" sz="900" b="0" i="0" u="none" strike="noStrike" kern="1200">
                          <a:solidFill>
                            <a:srgbClr val="000000"/>
                          </a:solidFill>
                          <a:effectLst/>
                          <a:latin typeface="Times New Roman" panose="02020603050405020304" pitchFamily="18" charset="0"/>
                          <a:ea typeface="新細明體" panose="02020500000000000000" pitchFamily="18" charset="-120"/>
                          <a:cs typeface="+mn-cs"/>
                        </a:rPr>
                        <a:t>Component</a:t>
                      </a:r>
                      <a:r>
                        <a:rPr lang="zh-TW" altLang="en-US" sz="900" b="0" i="0" u="none" strike="noStrike" kern="1200">
                          <a:solidFill>
                            <a:srgbClr val="000000"/>
                          </a:solidFill>
                          <a:effectLst/>
                          <a:latin typeface="Times New Roman" panose="02020603050405020304" pitchFamily="18" charset="0"/>
                          <a:ea typeface="新細明體" panose="02020500000000000000" pitchFamily="18" charset="-120"/>
                          <a:cs typeface="+mn-cs"/>
                        </a:rPr>
                        <a:t>問題</a:t>
                      </a:r>
                    </a:p>
                  </a:txBody>
                  <a:tcPr/>
                </a:tc>
                <a:extLst>
                  <a:ext uri="{0D108BD9-81ED-4DB2-BD59-A6C34878D82A}">
                    <a16:rowId xmlns:a16="http://schemas.microsoft.com/office/drawing/2014/main" val="1408685451"/>
                  </a:ext>
                </a:extLst>
              </a:tr>
            </a:tbl>
          </a:graphicData>
        </a:graphic>
      </p:graphicFrame>
      <p:graphicFrame>
        <p:nvGraphicFramePr>
          <p:cNvPr id="9" name="物件 8">
            <a:extLst>
              <a:ext uri="{FF2B5EF4-FFF2-40B4-BE49-F238E27FC236}">
                <a16:creationId xmlns:a16="http://schemas.microsoft.com/office/drawing/2014/main" id="{415001B8-27DA-2A9E-1B8E-36BFA111EF97}"/>
              </a:ext>
            </a:extLst>
          </p:cNvPr>
          <p:cNvGraphicFramePr>
            <a:graphicFrameLocks noChangeAspect="1"/>
          </p:cNvGraphicFramePr>
          <p:nvPr>
            <p:extLst>
              <p:ext uri="{D42A27DB-BD31-4B8C-83A1-F6EECF244321}">
                <p14:modId xmlns:p14="http://schemas.microsoft.com/office/powerpoint/2010/main" val="808926502"/>
              </p:ext>
            </p:extLst>
          </p:nvPr>
        </p:nvGraphicFramePr>
        <p:xfrm>
          <a:off x="522288" y="690563"/>
          <a:ext cx="3567112" cy="4089400"/>
        </p:xfrm>
        <a:graphic>
          <a:graphicData uri="http://schemas.openxmlformats.org/presentationml/2006/ole">
            <mc:AlternateContent xmlns:mc="http://schemas.openxmlformats.org/markup-compatibility/2006">
              <mc:Choice xmlns:v="urn:schemas-microsoft-com:vml" Requires="v">
                <p:oleObj name="Worksheet" r:id="rId2" imgW="5402590" imgH="6195060" progId="Excel.Sheet.12">
                  <p:embed/>
                </p:oleObj>
              </mc:Choice>
              <mc:Fallback>
                <p:oleObj name="Worksheet" r:id="rId2" imgW="5402590" imgH="6195060" progId="Excel.Sheet.12">
                  <p:embed/>
                  <p:pic>
                    <p:nvPicPr>
                      <p:cNvPr id="9" name="物件 8">
                        <a:extLst>
                          <a:ext uri="{FF2B5EF4-FFF2-40B4-BE49-F238E27FC236}">
                            <a16:creationId xmlns:a16="http://schemas.microsoft.com/office/drawing/2014/main" id="{415001B8-27DA-2A9E-1B8E-36BFA111EF97}"/>
                          </a:ext>
                        </a:extLst>
                      </p:cNvPr>
                      <p:cNvPicPr/>
                      <p:nvPr/>
                    </p:nvPicPr>
                    <p:blipFill>
                      <a:blip r:embed="rId3"/>
                      <a:stretch>
                        <a:fillRect/>
                      </a:stretch>
                    </p:blipFill>
                    <p:spPr>
                      <a:xfrm>
                        <a:off x="522288" y="690563"/>
                        <a:ext cx="3567112" cy="4089400"/>
                      </a:xfrm>
                      <a:prstGeom prst="rect">
                        <a:avLst/>
                      </a:prstGeom>
                    </p:spPr>
                  </p:pic>
                </p:oleObj>
              </mc:Fallback>
            </mc:AlternateContent>
          </a:graphicData>
        </a:graphic>
      </p:graphicFrame>
    </p:spTree>
    <p:extLst>
      <p:ext uri="{BB962C8B-B14F-4D97-AF65-F5344CB8AC3E}">
        <p14:creationId xmlns:p14="http://schemas.microsoft.com/office/powerpoint/2010/main" val="2563087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a:xfrm>
            <a:off x="252000" y="204068"/>
            <a:ext cx="8640000" cy="486993"/>
          </a:xfrm>
        </p:spPr>
        <p:txBody>
          <a:bodyPr>
            <a:normAutofit/>
          </a:bodyPr>
          <a:lstStyle/>
          <a:p>
            <a:r>
              <a:rPr lang="zh-TW" altLang="en-US" b="1"/>
              <a:t>程式效能問題分析整合</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64</a:t>
            </a:fld>
            <a:endParaRPr lang="zh-TW" altLang="en-US"/>
          </a:p>
        </p:txBody>
      </p:sp>
      <p:pic>
        <p:nvPicPr>
          <p:cNvPr id="33" name="圖片 32">
            <a:extLst>
              <a:ext uri="{FF2B5EF4-FFF2-40B4-BE49-F238E27FC236}">
                <a16:creationId xmlns:a16="http://schemas.microsoft.com/office/drawing/2014/main" id="{A499DF73-C091-C4AF-94B8-6C544DDD0126}"/>
              </a:ext>
            </a:extLst>
          </p:cNvPr>
          <p:cNvPicPr>
            <a:picLocks noChangeAspect="1"/>
          </p:cNvPicPr>
          <p:nvPr/>
        </p:nvPicPr>
        <p:blipFill>
          <a:blip r:embed="rId2"/>
          <a:stretch>
            <a:fillRect/>
          </a:stretch>
        </p:blipFill>
        <p:spPr>
          <a:xfrm>
            <a:off x="3840480" y="639857"/>
            <a:ext cx="4949894" cy="4375539"/>
          </a:xfrm>
          <a:prstGeom prst="rect">
            <a:avLst/>
          </a:prstGeom>
        </p:spPr>
      </p:pic>
      <p:grpSp>
        <p:nvGrpSpPr>
          <p:cNvPr id="40" name="群組 39">
            <a:extLst>
              <a:ext uri="{FF2B5EF4-FFF2-40B4-BE49-F238E27FC236}">
                <a16:creationId xmlns:a16="http://schemas.microsoft.com/office/drawing/2014/main" id="{CC9FB96F-997F-E246-D19A-BA2912831253}"/>
              </a:ext>
            </a:extLst>
          </p:cNvPr>
          <p:cNvGrpSpPr/>
          <p:nvPr/>
        </p:nvGrpSpPr>
        <p:grpSpPr>
          <a:xfrm>
            <a:off x="252000" y="1750148"/>
            <a:ext cx="3565022" cy="2151203"/>
            <a:chOff x="173832" y="1906789"/>
            <a:chExt cx="3565022" cy="2151203"/>
          </a:xfrm>
        </p:grpSpPr>
        <p:pic>
          <p:nvPicPr>
            <p:cNvPr id="29" name="圖片 28">
              <a:extLst>
                <a:ext uri="{FF2B5EF4-FFF2-40B4-BE49-F238E27FC236}">
                  <a16:creationId xmlns:a16="http://schemas.microsoft.com/office/drawing/2014/main" id="{4CE12438-145C-2A8A-3CD0-8B3467D53604}"/>
                </a:ext>
              </a:extLst>
            </p:cNvPr>
            <p:cNvPicPr>
              <a:picLocks noChangeAspect="1"/>
            </p:cNvPicPr>
            <p:nvPr/>
          </p:nvPicPr>
          <p:blipFill rotWithShape="1">
            <a:blip r:embed="rId3"/>
            <a:srcRect l="214" t="2755" b="-1"/>
            <a:stretch/>
          </p:blipFill>
          <p:spPr>
            <a:xfrm>
              <a:off x="173832" y="1906789"/>
              <a:ext cx="3257550" cy="1518835"/>
            </a:xfrm>
            <a:prstGeom prst="rect">
              <a:avLst/>
            </a:prstGeom>
          </p:spPr>
        </p:pic>
        <p:pic>
          <p:nvPicPr>
            <p:cNvPr id="37" name="圖片 36">
              <a:extLst>
                <a:ext uri="{FF2B5EF4-FFF2-40B4-BE49-F238E27FC236}">
                  <a16:creationId xmlns:a16="http://schemas.microsoft.com/office/drawing/2014/main" id="{0EA4D13D-6C09-295D-10EE-994B535ED9D6}"/>
                </a:ext>
              </a:extLst>
            </p:cNvPr>
            <p:cNvPicPr>
              <a:picLocks noChangeAspect="1"/>
            </p:cNvPicPr>
            <p:nvPr/>
          </p:nvPicPr>
          <p:blipFill>
            <a:blip r:embed="rId4"/>
            <a:stretch>
              <a:fillRect/>
            </a:stretch>
          </p:blipFill>
          <p:spPr>
            <a:xfrm>
              <a:off x="2971776" y="2647950"/>
              <a:ext cx="767078" cy="584648"/>
            </a:xfrm>
            <a:prstGeom prst="rect">
              <a:avLst/>
            </a:prstGeom>
          </p:spPr>
        </p:pic>
        <p:pic>
          <p:nvPicPr>
            <p:cNvPr id="39" name="圖片 38">
              <a:extLst>
                <a:ext uri="{FF2B5EF4-FFF2-40B4-BE49-F238E27FC236}">
                  <a16:creationId xmlns:a16="http://schemas.microsoft.com/office/drawing/2014/main" id="{59675A61-3496-269E-4C38-2CB314CA1E6B}"/>
                </a:ext>
              </a:extLst>
            </p:cNvPr>
            <p:cNvPicPr>
              <a:picLocks noChangeAspect="1"/>
            </p:cNvPicPr>
            <p:nvPr/>
          </p:nvPicPr>
          <p:blipFill>
            <a:blip r:embed="rId4"/>
            <a:stretch>
              <a:fillRect/>
            </a:stretch>
          </p:blipFill>
          <p:spPr>
            <a:xfrm>
              <a:off x="252000" y="3267307"/>
              <a:ext cx="1724266" cy="790685"/>
            </a:xfrm>
            <a:prstGeom prst="rect">
              <a:avLst/>
            </a:prstGeom>
          </p:spPr>
        </p:pic>
      </p:grpSp>
    </p:spTree>
    <p:extLst>
      <p:ext uri="{BB962C8B-B14F-4D97-AF65-F5344CB8AC3E}">
        <p14:creationId xmlns:p14="http://schemas.microsoft.com/office/powerpoint/2010/main" val="2528069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79FB43-4268-5DA8-02B6-2EF0D70BF345}"/>
              </a:ext>
            </a:extLst>
          </p:cNvPr>
          <p:cNvSpPr>
            <a:spLocks noGrp="1"/>
          </p:cNvSpPr>
          <p:nvPr>
            <p:ph type="title"/>
          </p:nvPr>
        </p:nvSpPr>
        <p:spPr>
          <a:xfrm>
            <a:off x="252000" y="204068"/>
            <a:ext cx="8640000" cy="486993"/>
          </a:xfrm>
        </p:spPr>
        <p:txBody>
          <a:bodyPr>
            <a:normAutofit/>
          </a:bodyPr>
          <a:lstStyle/>
          <a:p>
            <a:r>
              <a:rPr lang="zh-TW" altLang="en-US" b="1"/>
              <a:t>程式效能問題分析整合</a:t>
            </a:r>
          </a:p>
        </p:txBody>
      </p:sp>
      <p:sp>
        <p:nvSpPr>
          <p:cNvPr id="19" name="投影片編號版面配置區 18">
            <a:extLst>
              <a:ext uri="{FF2B5EF4-FFF2-40B4-BE49-F238E27FC236}">
                <a16:creationId xmlns:a16="http://schemas.microsoft.com/office/drawing/2014/main" id="{998EF65E-2C3D-DC8E-E29C-506D8C2CFF6A}"/>
              </a:ext>
            </a:extLst>
          </p:cNvPr>
          <p:cNvSpPr>
            <a:spLocks noGrp="1"/>
          </p:cNvSpPr>
          <p:nvPr>
            <p:ph type="sldNum" sz="quarter" idx="12"/>
          </p:nvPr>
        </p:nvSpPr>
        <p:spPr/>
        <p:txBody>
          <a:bodyPr/>
          <a:lstStyle/>
          <a:p>
            <a:fld id="{EACF097E-CCF1-4241-87BD-030B3D15E719}" type="slidenum">
              <a:rPr lang="zh-TW" altLang="en-US" smtClean="0"/>
              <a:t>65</a:t>
            </a:fld>
            <a:endParaRPr lang="zh-TW" altLang="en-US"/>
          </a:p>
        </p:txBody>
      </p:sp>
      <p:pic>
        <p:nvPicPr>
          <p:cNvPr id="5" name="圖片 4">
            <a:extLst>
              <a:ext uri="{FF2B5EF4-FFF2-40B4-BE49-F238E27FC236}">
                <a16:creationId xmlns:a16="http://schemas.microsoft.com/office/drawing/2014/main" id="{5ED624EC-6672-5DA0-13B7-011A1C1C5E45}"/>
              </a:ext>
            </a:extLst>
          </p:cNvPr>
          <p:cNvPicPr>
            <a:picLocks noChangeAspect="1"/>
          </p:cNvPicPr>
          <p:nvPr/>
        </p:nvPicPr>
        <p:blipFill rotWithShape="1">
          <a:blip r:embed="rId2"/>
          <a:srcRect t="1303"/>
          <a:stretch/>
        </p:blipFill>
        <p:spPr>
          <a:xfrm>
            <a:off x="91014" y="890812"/>
            <a:ext cx="4337315" cy="3937456"/>
          </a:xfrm>
          <a:prstGeom prst="rect">
            <a:avLst/>
          </a:prstGeom>
        </p:spPr>
      </p:pic>
      <p:grpSp>
        <p:nvGrpSpPr>
          <p:cNvPr id="15" name="群組 14">
            <a:extLst>
              <a:ext uri="{FF2B5EF4-FFF2-40B4-BE49-F238E27FC236}">
                <a16:creationId xmlns:a16="http://schemas.microsoft.com/office/drawing/2014/main" id="{262D32F5-6AB3-8AF6-BCB2-B3B6515FFC76}"/>
              </a:ext>
            </a:extLst>
          </p:cNvPr>
          <p:cNvGrpSpPr/>
          <p:nvPr/>
        </p:nvGrpSpPr>
        <p:grpSpPr>
          <a:xfrm>
            <a:off x="4541519" y="723797"/>
            <a:ext cx="4511467" cy="4177537"/>
            <a:chOff x="4541519" y="723797"/>
            <a:chExt cx="4511467" cy="4177537"/>
          </a:xfrm>
        </p:grpSpPr>
        <p:grpSp>
          <p:nvGrpSpPr>
            <p:cNvPr id="13" name="群組 12">
              <a:extLst>
                <a:ext uri="{FF2B5EF4-FFF2-40B4-BE49-F238E27FC236}">
                  <a16:creationId xmlns:a16="http://schemas.microsoft.com/office/drawing/2014/main" id="{E0266560-52F9-671A-8A95-9818EE1B7B70}"/>
                </a:ext>
              </a:extLst>
            </p:cNvPr>
            <p:cNvGrpSpPr/>
            <p:nvPr/>
          </p:nvGrpSpPr>
          <p:grpSpPr>
            <a:xfrm>
              <a:off x="4541519" y="723797"/>
              <a:ext cx="4511467" cy="4163295"/>
              <a:chOff x="4541519" y="715179"/>
              <a:chExt cx="4511467" cy="4163295"/>
            </a:xfrm>
          </p:grpSpPr>
          <p:pic>
            <p:nvPicPr>
              <p:cNvPr id="10" name="圖片 9">
                <a:extLst>
                  <a:ext uri="{FF2B5EF4-FFF2-40B4-BE49-F238E27FC236}">
                    <a16:creationId xmlns:a16="http://schemas.microsoft.com/office/drawing/2014/main" id="{8A43B7B5-CFA7-85B7-3F15-238C116A8706}"/>
                  </a:ext>
                </a:extLst>
              </p:cNvPr>
              <p:cNvPicPr>
                <a:picLocks noChangeAspect="1"/>
              </p:cNvPicPr>
              <p:nvPr/>
            </p:nvPicPr>
            <p:blipFill>
              <a:blip r:embed="rId3"/>
              <a:stretch>
                <a:fillRect/>
              </a:stretch>
            </p:blipFill>
            <p:spPr>
              <a:xfrm>
                <a:off x="4572000" y="715179"/>
                <a:ext cx="4480986" cy="4163295"/>
              </a:xfrm>
              <a:prstGeom prst="rect">
                <a:avLst/>
              </a:prstGeom>
            </p:spPr>
          </p:pic>
          <p:pic>
            <p:nvPicPr>
              <p:cNvPr id="12" name="圖片 11">
                <a:extLst>
                  <a:ext uri="{FF2B5EF4-FFF2-40B4-BE49-F238E27FC236}">
                    <a16:creationId xmlns:a16="http://schemas.microsoft.com/office/drawing/2014/main" id="{89B887F0-69B4-0984-A406-8F13ED814CB4}"/>
                  </a:ext>
                </a:extLst>
              </p:cNvPr>
              <p:cNvPicPr>
                <a:picLocks noChangeAspect="1"/>
              </p:cNvPicPr>
              <p:nvPr/>
            </p:nvPicPr>
            <p:blipFill>
              <a:blip r:embed="rId4"/>
              <a:stretch>
                <a:fillRect/>
              </a:stretch>
            </p:blipFill>
            <p:spPr>
              <a:xfrm>
                <a:off x="4541519" y="4544089"/>
                <a:ext cx="1562315" cy="334385"/>
              </a:xfrm>
              <a:prstGeom prst="rect">
                <a:avLst/>
              </a:prstGeom>
            </p:spPr>
          </p:pic>
        </p:grpSp>
        <p:pic>
          <p:nvPicPr>
            <p:cNvPr id="14" name="圖片 13">
              <a:extLst>
                <a:ext uri="{FF2B5EF4-FFF2-40B4-BE49-F238E27FC236}">
                  <a16:creationId xmlns:a16="http://schemas.microsoft.com/office/drawing/2014/main" id="{6BED84D3-6FDA-3D1B-C0D4-917C6197263F}"/>
                </a:ext>
              </a:extLst>
            </p:cNvPr>
            <p:cNvPicPr>
              <a:picLocks noChangeAspect="1"/>
            </p:cNvPicPr>
            <p:nvPr/>
          </p:nvPicPr>
          <p:blipFill>
            <a:blip r:embed="rId4"/>
            <a:stretch>
              <a:fillRect/>
            </a:stretch>
          </p:blipFill>
          <p:spPr>
            <a:xfrm>
              <a:off x="6122775" y="4828820"/>
              <a:ext cx="2163975" cy="72514"/>
            </a:xfrm>
            <a:prstGeom prst="rect">
              <a:avLst/>
            </a:prstGeom>
          </p:spPr>
        </p:pic>
      </p:grpSp>
    </p:spTree>
    <p:extLst>
      <p:ext uri="{BB962C8B-B14F-4D97-AF65-F5344CB8AC3E}">
        <p14:creationId xmlns:p14="http://schemas.microsoft.com/office/powerpoint/2010/main" val="2987894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2416400-2D2B-4745-DD04-2DFDAC8685E8}"/>
              </a:ext>
            </a:extLst>
          </p:cNvPr>
          <p:cNvSpPr>
            <a:spLocks noGrp="1"/>
          </p:cNvSpPr>
          <p:nvPr>
            <p:ph type="title"/>
          </p:nvPr>
        </p:nvSpPr>
        <p:spPr/>
        <p:txBody>
          <a:bodyPr/>
          <a:lstStyle/>
          <a:p>
            <a:br>
              <a:rPr lang="en-US" altLang="zh-TW" b="1"/>
            </a:br>
            <a:r>
              <a:rPr lang="en-US" altLang="zh-TW"/>
              <a:t>Thank You!</a:t>
            </a:r>
            <a:endParaRPr lang="zh-TW" altLang="en-US" sz="1400" b="1"/>
          </a:p>
        </p:txBody>
      </p:sp>
    </p:spTree>
    <p:extLst>
      <p:ext uri="{BB962C8B-B14F-4D97-AF65-F5344CB8AC3E}">
        <p14:creationId xmlns:p14="http://schemas.microsoft.com/office/powerpoint/2010/main" val="4202922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14224FF-98D1-A067-60B1-385FF161EDF3}"/>
              </a:ext>
            </a:extLst>
          </p:cNvPr>
          <p:cNvSpPr>
            <a:spLocks noGrp="1"/>
          </p:cNvSpPr>
          <p:nvPr>
            <p:ph type="title"/>
          </p:nvPr>
        </p:nvSpPr>
        <p:spPr>
          <a:effectLst>
            <a:outerShdw blurRad="50800" dist="38100" dir="2700000" sx="58000" sy="58000" algn="tl" rotWithShape="0">
              <a:prstClr val="black">
                <a:alpha val="59000"/>
              </a:prstClr>
            </a:outerShdw>
          </a:effectLst>
        </p:spPr>
        <p:txBody>
          <a:bodyPr/>
          <a:lstStyle/>
          <a:p>
            <a:r>
              <a:rPr lang="en-US" altLang="zh-TW"/>
              <a:t>Thank You!</a:t>
            </a:r>
            <a:endParaRPr lang="zh-TW" altLang="en-US"/>
          </a:p>
        </p:txBody>
      </p:sp>
    </p:spTree>
    <p:extLst>
      <p:ext uri="{BB962C8B-B14F-4D97-AF65-F5344CB8AC3E}">
        <p14:creationId xmlns:p14="http://schemas.microsoft.com/office/powerpoint/2010/main" val="302366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a:t>Native SQL Advantages and Disadvantages – EXEC SQL statement</a:t>
            </a:r>
            <a:endParaRPr lang="zh-TW" altLang="en-US"/>
          </a:p>
        </p:txBody>
      </p:sp>
      <p:sp>
        <p:nvSpPr>
          <p:cNvPr id="3" name="內容版面配置區 2"/>
          <p:cNvSpPr>
            <a:spLocks noGrp="1"/>
          </p:cNvSpPr>
          <p:nvPr>
            <p:ph idx="1"/>
          </p:nvPr>
        </p:nvSpPr>
        <p:spPr/>
        <p:txBody>
          <a:bodyPr/>
          <a:lstStyle/>
          <a:p>
            <a:r>
              <a:rPr lang="en-US" altLang="zh-TW" sz="1650"/>
              <a:t>Advantages</a:t>
            </a:r>
          </a:p>
          <a:p>
            <a:pPr lvl="1"/>
            <a:r>
              <a:rPr lang="en-US" altLang="zh-TW" sz="1350"/>
              <a:t>Tables are not declared in ABAP Dictionary can be accessed. (e.g. Tables belonging to sys or system user of Oracle, etc.) </a:t>
            </a:r>
          </a:p>
          <a:p>
            <a:pPr lvl="1"/>
            <a:r>
              <a:rPr lang="en-US" altLang="zh-TW" sz="1350"/>
              <a:t>To use some of the special features supported by the database-specific SQL. (e.g. Passing hints to Oracle optimizer.) </a:t>
            </a:r>
            <a:endParaRPr lang="zh-TW" altLang="zh-TW" sz="1350"/>
          </a:p>
          <a:p>
            <a:pPr lvl="1"/>
            <a:endParaRPr lang="en-US" altLang="zh-TW"/>
          </a:p>
          <a:p>
            <a:r>
              <a:rPr lang="en-US" altLang="zh-TW" sz="1650"/>
              <a:t>Disadvantages</a:t>
            </a:r>
          </a:p>
          <a:p>
            <a:pPr lvl="1"/>
            <a:r>
              <a:rPr lang="en-US" altLang="zh-TW" sz="1350"/>
              <a:t>No syntax check is performed whatever is written between EXEC and ENDEXEC. </a:t>
            </a:r>
          </a:p>
          <a:p>
            <a:pPr lvl="1"/>
            <a:r>
              <a:rPr lang="en-US" altLang="zh-TW" sz="1350"/>
              <a:t>ABAP program containing database-specific SQL statements will not run under different database systems. </a:t>
            </a:r>
          </a:p>
          <a:p>
            <a:pPr lvl="1"/>
            <a:r>
              <a:rPr lang="en-US" altLang="zh-TW" sz="1350"/>
              <a:t>There is no automatic client handling for client dependent tables. </a:t>
            </a:r>
          </a:p>
          <a:p>
            <a:pPr lvl="1"/>
            <a:r>
              <a:rPr lang="en-US" altLang="zh-TW" sz="1350"/>
              <a:t>Care has to be taken during migration to higher versions. </a:t>
            </a:r>
            <a:endParaRPr lang="zh-TW" altLang="zh-TW" sz="1350"/>
          </a:p>
          <a:p>
            <a:pPr lvl="1"/>
            <a:endParaRPr lang="zh-TW" altLang="en-US" sz="1650"/>
          </a:p>
        </p:txBody>
      </p:sp>
    </p:spTree>
    <p:extLst>
      <p:ext uri="{BB962C8B-B14F-4D97-AF65-F5344CB8AC3E}">
        <p14:creationId xmlns:p14="http://schemas.microsoft.com/office/powerpoint/2010/main" val="331075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Dialog Work Process Multiplexing</a:t>
            </a:r>
            <a:endParaRPr lang="zh-TW" altLang="en-US"/>
          </a:p>
        </p:txBody>
      </p:sp>
      <p:pic>
        <p:nvPicPr>
          <p:cNvPr id="5" name="圖片 4">
            <a:extLst>
              <a:ext uri="{FF2B5EF4-FFF2-40B4-BE49-F238E27FC236}">
                <a16:creationId xmlns:a16="http://schemas.microsoft.com/office/drawing/2014/main" id="{4D5460E0-AB32-44C6-BC2E-8F6F82E1BD17}"/>
              </a:ext>
            </a:extLst>
          </p:cNvPr>
          <p:cNvPicPr>
            <a:picLocks noChangeAspect="1"/>
          </p:cNvPicPr>
          <p:nvPr/>
        </p:nvPicPr>
        <p:blipFill>
          <a:blip r:embed="rId2"/>
          <a:stretch>
            <a:fillRect/>
          </a:stretch>
        </p:blipFill>
        <p:spPr>
          <a:xfrm>
            <a:off x="1657392" y="754761"/>
            <a:ext cx="5827785" cy="4169260"/>
          </a:xfrm>
          <a:prstGeom prst="rect">
            <a:avLst/>
          </a:prstGeom>
        </p:spPr>
      </p:pic>
    </p:spTree>
    <p:extLst>
      <p:ext uri="{BB962C8B-B14F-4D97-AF65-F5344CB8AC3E}">
        <p14:creationId xmlns:p14="http://schemas.microsoft.com/office/powerpoint/2010/main" val="33386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87FB1E2-D2D8-4DFB-BD6D-36A60321D929}"/>
              </a:ext>
            </a:extLst>
          </p:cNvPr>
          <p:cNvPicPr>
            <a:picLocks noChangeAspect="1"/>
          </p:cNvPicPr>
          <p:nvPr/>
        </p:nvPicPr>
        <p:blipFill>
          <a:blip r:embed="rId2"/>
          <a:stretch>
            <a:fillRect/>
          </a:stretch>
        </p:blipFill>
        <p:spPr>
          <a:xfrm>
            <a:off x="1519475" y="726317"/>
            <a:ext cx="6103619" cy="3965919"/>
          </a:xfrm>
          <a:prstGeom prst="rect">
            <a:avLst/>
          </a:prstGeom>
        </p:spPr>
      </p:pic>
      <p:sp>
        <p:nvSpPr>
          <p:cNvPr id="2" name="標題 1">
            <a:extLst>
              <a:ext uri="{FF2B5EF4-FFF2-40B4-BE49-F238E27FC236}">
                <a16:creationId xmlns:a16="http://schemas.microsoft.com/office/drawing/2014/main" id="{2778805D-E59A-8C20-AA5D-7E9210FBC02A}"/>
              </a:ext>
            </a:extLst>
          </p:cNvPr>
          <p:cNvSpPr>
            <a:spLocks noGrp="1"/>
          </p:cNvSpPr>
          <p:nvPr>
            <p:ph type="title"/>
          </p:nvPr>
        </p:nvSpPr>
        <p:spPr>
          <a:xfrm>
            <a:off x="251285" y="85708"/>
            <a:ext cx="8640000" cy="486993"/>
          </a:xfrm>
        </p:spPr>
        <p:txBody>
          <a:bodyPr>
            <a:normAutofit fontScale="90000"/>
          </a:bodyPr>
          <a:lstStyle/>
          <a:p>
            <a:r>
              <a:rPr lang="en-US" altLang="zh-TW"/>
              <a:t>Relationship between database transactions and SAP transactions</a:t>
            </a:r>
          </a:p>
        </p:txBody>
      </p:sp>
    </p:spTree>
    <p:extLst>
      <p:ext uri="{BB962C8B-B14F-4D97-AF65-F5344CB8AC3E}">
        <p14:creationId xmlns:p14="http://schemas.microsoft.com/office/powerpoint/2010/main" val="1535497323"/>
      </p:ext>
    </p:extLst>
  </p:cSld>
  <p:clrMapOvr>
    <a:masterClrMapping/>
  </p:clrMapOvr>
</p:sld>
</file>

<file path=ppt/theme/theme1.xml><?xml version="1.0" encoding="utf-8"?>
<a:theme xmlns:a="http://schemas.openxmlformats.org/drawingml/2006/main" name="Wistron_standard_16x9_2024">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78cdf2-aad7-4b10-b3b5-2ad275826d57">
      <Terms xmlns="http://schemas.microsoft.com/office/infopath/2007/PartnerControls"/>
    </lcf76f155ced4ddcb4097134ff3c332f>
    <TaxCatchAll xmlns="c23bd45d-4585-4771-8f76-de1725ea2ca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49015EF52A31F54699B5C48EC816F56B" ma:contentTypeVersion="14" ma:contentTypeDescription="建立新的文件。" ma:contentTypeScope="" ma:versionID="1291a8e9182cd4d39d5100baf70791d8">
  <xsd:schema xmlns:xsd="http://www.w3.org/2001/XMLSchema" xmlns:xs="http://www.w3.org/2001/XMLSchema" xmlns:p="http://schemas.microsoft.com/office/2006/metadata/properties" xmlns:ns2="b978cdf2-aad7-4b10-b3b5-2ad275826d57" xmlns:ns3="c23bd45d-4585-4771-8f76-de1725ea2ca6" targetNamespace="http://schemas.microsoft.com/office/2006/metadata/properties" ma:root="true" ma:fieldsID="f83210d1c161f7654d5ae9c867d38603" ns2:_="" ns3:_="">
    <xsd:import namespace="b978cdf2-aad7-4b10-b3b5-2ad275826d57"/>
    <xsd:import namespace="c23bd45d-4585-4771-8f76-de1725ea2c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78cdf2-aad7-4b10-b3b5-2ad275826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影像標籤" ma:readOnly="false" ma:fieldId="{5cf76f15-5ced-4ddc-b409-7134ff3c332f}" ma:taxonomyMulti="true" ma:sspId="0976e0b1-4055-4d4c-95fd-22a18192cb6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3bd45d-4585-4771-8f76-de1725ea2ca6" elementFormDefault="qualified">
    <xsd:import namespace="http://schemas.microsoft.com/office/2006/documentManagement/types"/>
    <xsd:import namespace="http://schemas.microsoft.com/office/infopath/2007/PartnerControls"/>
    <xsd:element name="SharedWithUsers" ma:index="16"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用詳細資料" ma:internalName="SharedWithDetails" ma:readOnly="true">
      <xsd:simpleType>
        <xsd:restriction base="dms:Note">
          <xsd:maxLength value="255"/>
        </xsd:restriction>
      </xsd:simpleType>
    </xsd:element>
    <xsd:element name="TaxCatchAll" ma:index="20" nillable="true" ma:displayName="Taxonomy Catch All Column" ma:hidden="true" ma:list="{859dc962-3cef-44df-9e08-50746bccc312}" ma:internalName="TaxCatchAll" ma:showField="CatchAllData" ma:web="c23bd45d-4585-4771-8f76-de1725ea2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E4420F-7E8D-401A-A831-DC15CCB5A0FC}">
  <ds:schemaRefs>
    <ds:schemaRef ds:uri="b978cdf2-aad7-4b10-b3b5-2ad275826d57"/>
    <ds:schemaRef ds:uri="c23bd45d-4585-4771-8f76-de1725ea2c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375ED3-DD91-4A95-AE72-B0658F60CF87}"/>
</file>

<file path=customXml/itemProps3.xml><?xml version="1.0" encoding="utf-8"?>
<ds:datastoreItem xmlns:ds="http://schemas.openxmlformats.org/officeDocument/2006/customXml" ds:itemID="{ECBE940F-A28C-46AF-9B9A-9F64DFDA07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67</Slides>
  <Notes>3</Notes>
  <HiddenSlides>0</HiddenSlide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Wistron_standard_16x9_2024</vt:lpstr>
      <vt:lpstr>ABAP程式分析優化技轉</vt:lpstr>
      <vt:lpstr>PowerPoint Presentation</vt:lpstr>
      <vt:lpstr>Processing a User Request</vt:lpstr>
      <vt:lpstr>Process Flow for Request</vt:lpstr>
      <vt:lpstr>Process Multiplexing</vt:lpstr>
      <vt:lpstr>Database Query Flow</vt:lpstr>
      <vt:lpstr>Native SQL Advantages and Disadvantages – EXEC SQL statement</vt:lpstr>
      <vt:lpstr>Dialog Work Process Multiplexing</vt:lpstr>
      <vt:lpstr>Relationship between database transactions and SAP transactions</vt:lpstr>
      <vt:lpstr>Lock Management in AS ABAP</vt:lpstr>
      <vt:lpstr>The Principle of Asynchronous Updates</vt:lpstr>
      <vt:lpstr>The Asynchronous Update Process</vt:lpstr>
      <vt:lpstr>PowerPoint Presentation</vt:lpstr>
      <vt:lpstr>Monitor SAP System</vt:lpstr>
      <vt:lpstr>SAP System Performance</vt:lpstr>
      <vt:lpstr>Monitor Process Overview (SM50)</vt:lpstr>
      <vt:lpstr>SAP System Performance</vt:lpstr>
      <vt:lpstr>SAP System Performance</vt:lpstr>
      <vt:lpstr>Performance Tuning</vt:lpstr>
      <vt:lpstr>Time Definition</vt:lpstr>
      <vt:lpstr>Performance Analysis Roadmap</vt:lpstr>
      <vt:lpstr>Roll Wait Time due to Synchronous RFC and Roundtrips to the Front End</vt:lpstr>
      <vt:lpstr>Performance Monitors in Basis</vt:lpstr>
      <vt:lpstr>Workload Monitor [ST03(N)]</vt:lpstr>
      <vt:lpstr>SAP Workload - STAD</vt:lpstr>
      <vt:lpstr>SAP Workload - STAD</vt:lpstr>
      <vt:lpstr>SAP Workload - STAD</vt:lpstr>
      <vt:lpstr>Guideline Values for Analyzing Average Response Time for Task Type Dialog – 1</vt:lpstr>
      <vt:lpstr>Guideline Values for Analyzing Average Response Time for Task Type Dialog - 2</vt:lpstr>
      <vt:lpstr>System Programs in the Transaction Profile</vt:lpstr>
      <vt:lpstr>SAP Buffers [ST02]</vt:lpstr>
      <vt:lpstr>The Solution for the Problem</vt:lpstr>
      <vt:lpstr>SAP Table Buffer Type</vt:lpstr>
      <vt:lpstr>SAP Table Buffer Change (SE13)</vt:lpstr>
      <vt:lpstr>SAP Table Buffer Setting</vt:lpstr>
      <vt:lpstr>SAP Table Buffer Monitoring (ST02)</vt:lpstr>
      <vt:lpstr>DB &amp; Exceptions Monitoring</vt:lpstr>
      <vt:lpstr>OS Performance (ST06)</vt:lpstr>
      <vt:lpstr>SAP Memory Areas: Overview</vt:lpstr>
      <vt:lpstr>Order in Which Memory Is Allocated for SAP WP, and Sequence for Dialog and Nondialog WP</vt:lpstr>
      <vt:lpstr>Memory Area and Contents of an SAP Instance</vt:lpstr>
      <vt:lpstr>Memory Maximum Size</vt:lpstr>
      <vt:lpstr>SAP Trace</vt:lpstr>
      <vt:lpstr>System Log (SM21) </vt:lpstr>
      <vt:lpstr>Dump Analysis (ST22)</vt:lpstr>
      <vt:lpstr>Runtime Error Long Text (ST22)</vt:lpstr>
      <vt:lpstr>System Trace (ST01)</vt:lpstr>
      <vt:lpstr>System Trace (ST01)</vt:lpstr>
      <vt:lpstr>Performance Trace (ST05)</vt:lpstr>
      <vt:lpstr>Performance Trace (ST05)</vt:lpstr>
      <vt:lpstr>Developer Trace (ST11)</vt:lpstr>
      <vt:lpstr>Error Log Files (ST11)</vt:lpstr>
      <vt:lpstr>Troubleshooting: Approach</vt:lpstr>
      <vt:lpstr>Troubleshooting: Workload Analysis I: General Performance Problems on the ABAP Server</vt:lpstr>
      <vt:lpstr>Troubleshooting: Workload Analysis II: General Performance Problems on the ABAP Server</vt:lpstr>
      <vt:lpstr>Troubleshooting: Detailed Analysis of SAP Work Processes</vt:lpstr>
      <vt:lpstr>Troubleshooting: Detailed Analysis of a Hardware Bottleneck (CPU)</vt:lpstr>
      <vt:lpstr>Troubleshooting: Detailed Analysis of a Hardware Bottleneck (Extended Memory)</vt:lpstr>
      <vt:lpstr>PowerPoint Presentation</vt:lpstr>
      <vt:lpstr>程式效能分析分類方法</vt:lpstr>
      <vt:lpstr>程式效能問題分類方法</vt:lpstr>
      <vt:lpstr>程式效能問題分類方法</vt:lpstr>
      <vt:lpstr>程式效能問題分析整合</vt:lpstr>
      <vt:lpstr>程式效能問題分析整合</vt:lpstr>
      <vt:lpstr>程式效能問題分析整合</vt:lpstr>
      <vt:lpstr> 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Honda Yao/WHQ/Wistron</dc:creator>
  <cp:revision>1</cp:revision>
  <dcterms:created xsi:type="dcterms:W3CDTF">2024-06-12T08:50:18Z</dcterms:created>
  <dcterms:modified xsi:type="dcterms:W3CDTF">2024-09-27T01:57:52Z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0x01010049015EF52A31F54699B5C48EC816F56B</vt:lpwstr>
  </property>
  <property fmtid="{D5CDD505-2E9C-101B-9397-08002B2CF9AE}" pid="3" name="MediaServiceImageTags">
    <vt:lpwstr/>
  </property>
</Properties>
</file>